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media/image1.png" ContentType="image/png"/>
  <Override PartName="/ppt/media/image2.png" ContentType="image/png"/>
  <Override PartName="/ppt/media/image9.jpeg" ContentType="image/jpeg"/>
  <Override PartName="/ppt/media/image3.png" ContentType="image/png"/>
  <Override PartName="/ppt/media/image4.png" ContentType="image/png"/>
  <Override PartName="/ppt/media/image5.png" ContentType="image/png"/>
  <Override PartName="/ppt/media/image8.jpeg" ContentType="image/jpeg"/>
  <Override PartName="/ppt/media/image6.png" ContentType="image/png"/>
  <Override PartName="/ppt/media/image7.wmf" ContentType="image/x-wmf"/>
  <Override PartName="/ppt/media/image10.png" ContentType="image/png"/>
  <Override PartName="/ppt/media/image11.jpeg" ContentType="image/jpeg"/>
  <Override PartName="/ppt/media/image12.jpeg" ContentType="image/jpeg"/>
  <Override PartName="/ppt/media/image13.png" ContentType="image/png"/>
  <Override PartName="/ppt/media/image14.jpeg" ContentType="image/jpeg"/>
  <Override PartName="/ppt/media/image15.png" ContentType="image/png"/>
  <Override PartName="/ppt/media/image16.jpeg" ContentType="image/jpeg"/>
  <Override PartName="/ppt/media/image17.png" ContentType="image/png"/>
  <Override PartName="/ppt/media/image18.jpeg" ContentType="image/jpeg"/>
  <Override PartName="/ppt/media/image19.png" ContentType="image/png"/>
  <Override PartName="/ppt/_rels/presentation.xml.rels" ContentType="application/vnd.openxmlformats-package.relationships+xml"/>
  <Override PartName="/ppt/slides/slide26.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23.xml" ContentType="application/vnd.openxmlformats-officedocument.presentationml.slide+xml"/>
  <Override PartName="/ppt/slides/slide6.xml" ContentType="application/vnd.openxmlformats-officedocument.presentationml.slide+xml"/>
  <Override PartName="/ppt/slides/slide24.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_rels/slide9.xml.rels" ContentType="application/vnd.openxmlformats-package.relationships+xml"/>
  <Override PartName="/ppt/slides/_rels/slide35.xml.rels" ContentType="application/vnd.openxmlformats-package.relationships+xml"/>
  <Override PartName="/ppt/slides/_rels/slide1.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38.xml.rels" ContentType="application/vnd.openxmlformats-package.relationships+xml"/>
  <Override PartName="/ppt/slides/_rels/slide4.xml.rels" ContentType="application/vnd.openxmlformats-package.relationships+xml"/>
  <Override PartName="/ppt/slides/_rels/slide39.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_rels/slide42.xml.rels" ContentType="application/vnd.openxmlformats-package.relationships+xml"/>
  <Override PartName="/ppt/slides/_rels/slide43.xml.rels" ContentType="application/vnd.openxmlformats-package.relationships+xml"/>
  <Override PartName="/ppt/slides/_rels/slide44.xml.rels" ContentType="application/vnd.openxmlformats-package.relationships+xml"/>
  <Override PartName="/ppt/slides/_rels/slide45.xml.rels" ContentType="application/vnd.openxmlformats-package.relationships+xml"/>
  <Override PartName="/ppt/slides/_rels/slide46.xml.rels" ContentType="application/vnd.openxmlformats-package.relationships+xml"/>
  <Override PartName="/ppt/slides/_rels/slide47.xml.rels" ContentType="application/vnd.openxmlformats-package.relationships+xml"/>
  <Override PartName="/ppt/slides/_rels/slide48.xml.rels" ContentType="application/vnd.openxmlformats-package.relationships+xml"/>
  <Override PartName="/ppt/slides/_rels/slide49.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6.png"/>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29" name="PlaceHolder 2"/>
          <p:cNvSpPr>
            <a:spLocks noGrp="1"/>
          </p:cNvSpPr>
          <p:nvPr>
            <p:ph type="body"/>
          </p:nvPr>
        </p:nvSpPr>
        <p:spPr>
          <a:xfrm>
            <a:off x="457200" y="1600200"/>
            <a:ext cx="761976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30" name="PlaceHolder 3"/>
          <p:cNvSpPr>
            <a:spLocks noGrp="1"/>
          </p:cNvSpPr>
          <p:nvPr>
            <p:ph type="body"/>
          </p:nvPr>
        </p:nvSpPr>
        <p:spPr>
          <a:xfrm>
            <a:off x="457200" y="4107600"/>
            <a:ext cx="761976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32" name="PlaceHolder 2"/>
          <p:cNvSpPr>
            <a:spLocks noGrp="1"/>
          </p:cNvSpPr>
          <p:nvPr>
            <p:ph type="body"/>
          </p:nvPr>
        </p:nvSpPr>
        <p:spPr>
          <a:xfrm>
            <a:off x="4572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33" name="PlaceHolder 3"/>
          <p:cNvSpPr>
            <a:spLocks noGrp="1"/>
          </p:cNvSpPr>
          <p:nvPr>
            <p:ph type="body"/>
          </p:nvPr>
        </p:nvSpPr>
        <p:spPr>
          <a:xfrm>
            <a:off x="43614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34" name="PlaceHolder 4"/>
          <p:cNvSpPr>
            <a:spLocks noGrp="1"/>
          </p:cNvSpPr>
          <p:nvPr>
            <p:ph type="body"/>
          </p:nvPr>
        </p:nvSpPr>
        <p:spPr>
          <a:xfrm>
            <a:off x="43614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35" name="PlaceHolder 5"/>
          <p:cNvSpPr>
            <a:spLocks noGrp="1"/>
          </p:cNvSpPr>
          <p:nvPr>
            <p:ph type="body"/>
          </p:nvPr>
        </p:nvSpPr>
        <p:spPr>
          <a:xfrm>
            <a:off x="4572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37" name="PlaceHolder 2"/>
          <p:cNvSpPr>
            <a:spLocks noGrp="1"/>
          </p:cNvSpPr>
          <p:nvPr>
            <p:ph type="body"/>
          </p:nvPr>
        </p:nvSpPr>
        <p:spPr>
          <a:xfrm>
            <a:off x="457200" y="1600200"/>
            <a:ext cx="761976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38" name="PlaceHolder 3"/>
          <p:cNvSpPr>
            <a:spLocks noGrp="1"/>
          </p:cNvSpPr>
          <p:nvPr>
            <p:ph type="body"/>
          </p:nvPr>
        </p:nvSpPr>
        <p:spPr>
          <a:xfrm>
            <a:off x="457200" y="1600200"/>
            <a:ext cx="761976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pic>
        <p:nvPicPr>
          <p:cNvPr id="39" name="" descr=""/>
          <p:cNvPicPr/>
          <p:nvPr/>
        </p:nvPicPr>
        <p:blipFill>
          <a:blip r:embed="rId2"/>
          <a:stretch/>
        </p:blipFill>
        <p:spPr>
          <a:xfrm>
            <a:off x="1258920" y="1600200"/>
            <a:ext cx="6016320" cy="4800240"/>
          </a:xfrm>
          <a:prstGeom prst="rect">
            <a:avLst/>
          </a:prstGeom>
          <a:ln>
            <a:noFill/>
          </a:ln>
        </p:spPr>
      </p:pic>
      <p:pic>
        <p:nvPicPr>
          <p:cNvPr id="40" name="" descr=""/>
          <p:cNvPicPr/>
          <p:nvPr/>
        </p:nvPicPr>
        <p:blipFill>
          <a:blip r:embed="rId3"/>
          <a:stretch/>
        </p:blipFill>
        <p:spPr>
          <a:xfrm>
            <a:off x="1258920" y="1600200"/>
            <a:ext cx="6016320" cy="480024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49" name="PlaceHolder 2"/>
          <p:cNvSpPr>
            <a:spLocks noGrp="1"/>
          </p:cNvSpPr>
          <p:nvPr>
            <p:ph type="subTitle"/>
          </p:nvPr>
        </p:nvSpPr>
        <p:spPr>
          <a:xfrm>
            <a:off x="457200" y="1600200"/>
            <a:ext cx="7619760" cy="4800240"/>
          </a:xfrm>
          <a:prstGeom prst="rect">
            <a:avLst/>
          </a:prstGeom>
        </p:spPr>
        <p:txBody>
          <a:bodyPr lIns="0" rIns="0" tIns="0" bIns="0" anchor="ctr"/>
          <a:p>
            <a:pPr algn="ctr"/>
            <a:endParaRPr lang="fr-FR" sz="32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51" name="PlaceHolder 2"/>
          <p:cNvSpPr>
            <a:spLocks noGrp="1"/>
          </p:cNvSpPr>
          <p:nvPr>
            <p:ph type="body"/>
          </p:nvPr>
        </p:nvSpPr>
        <p:spPr>
          <a:xfrm>
            <a:off x="457200" y="1600200"/>
            <a:ext cx="761976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53" name="PlaceHolder 2"/>
          <p:cNvSpPr>
            <a:spLocks noGrp="1"/>
          </p:cNvSpPr>
          <p:nvPr>
            <p:ph type="body"/>
          </p:nvPr>
        </p:nvSpPr>
        <p:spPr>
          <a:xfrm>
            <a:off x="4572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54" name="PlaceHolder 3"/>
          <p:cNvSpPr>
            <a:spLocks noGrp="1"/>
          </p:cNvSpPr>
          <p:nvPr>
            <p:ph type="body"/>
          </p:nvPr>
        </p:nvSpPr>
        <p:spPr>
          <a:xfrm>
            <a:off x="43614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457200" y="274680"/>
            <a:ext cx="7619760" cy="5297760"/>
          </a:xfrm>
          <a:prstGeom prst="rect">
            <a:avLst/>
          </a:prstGeom>
        </p:spPr>
        <p:txBody>
          <a:bodyPr lIns="0" rIns="0" tIns="0" bIns="0" anchor="ctr"/>
          <a:p>
            <a:pPr algn="ctr"/>
            <a:endParaRPr lang="fr-FR" sz="32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58" name="PlaceHolder 2"/>
          <p:cNvSpPr>
            <a:spLocks noGrp="1"/>
          </p:cNvSpPr>
          <p:nvPr>
            <p:ph type="body"/>
          </p:nvPr>
        </p:nvSpPr>
        <p:spPr>
          <a:xfrm>
            <a:off x="4572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59" name="PlaceHolder 3"/>
          <p:cNvSpPr>
            <a:spLocks noGrp="1"/>
          </p:cNvSpPr>
          <p:nvPr>
            <p:ph type="body"/>
          </p:nvPr>
        </p:nvSpPr>
        <p:spPr>
          <a:xfrm>
            <a:off x="4572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60" name="PlaceHolder 4"/>
          <p:cNvSpPr>
            <a:spLocks noGrp="1"/>
          </p:cNvSpPr>
          <p:nvPr>
            <p:ph type="body"/>
          </p:nvPr>
        </p:nvSpPr>
        <p:spPr>
          <a:xfrm>
            <a:off x="43614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8" name="PlaceHolder 2"/>
          <p:cNvSpPr>
            <a:spLocks noGrp="1"/>
          </p:cNvSpPr>
          <p:nvPr>
            <p:ph type="subTitle"/>
          </p:nvPr>
        </p:nvSpPr>
        <p:spPr>
          <a:xfrm>
            <a:off x="457200" y="1600200"/>
            <a:ext cx="7619760" cy="4800240"/>
          </a:xfrm>
          <a:prstGeom prst="rect">
            <a:avLst/>
          </a:prstGeom>
        </p:spPr>
        <p:txBody>
          <a:bodyPr lIns="0" rIns="0" tIns="0" bIns="0" anchor="ctr"/>
          <a:p>
            <a:pPr algn="ctr"/>
            <a:endParaRPr lang="fr-FR"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62" name="PlaceHolder 2"/>
          <p:cNvSpPr>
            <a:spLocks noGrp="1"/>
          </p:cNvSpPr>
          <p:nvPr>
            <p:ph type="body"/>
          </p:nvPr>
        </p:nvSpPr>
        <p:spPr>
          <a:xfrm>
            <a:off x="4572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63" name="PlaceHolder 3"/>
          <p:cNvSpPr>
            <a:spLocks noGrp="1"/>
          </p:cNvSpPr>
          <p:nvPr>
            <p:ph type="body"/>
          </p:nvPr>
        </p:nvSpPr>
        <p:spPr>
          <a:xfrm>
            <a:off x="43614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64" name="PlaceHolder 4"/>
          <p:cNvSpPr>
            <a:spLocks noGrp="1"/>
          </p:cNvSpPr>
          <p:nvPr>
            <p:ph type="body"/>
          </p:nvPr>
        </p:nvSpPr>
        <p:spPr>
          <a:xfrm>
            <a:off x="43614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66" name="PlaceHolder 2"/>
          <p:cNvSpPr>
            <a:spLocks noGrp="1"/>
          </p:cNvSpPr>
          <p:nvPr>
            <p:ph type="body"/>
          </p:nvPr>
        </p:nvSpPr>
        <p:spPr>
          <a:xfrm>
            <a:off x="4572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67" name="PlaceHolder 3"/>
          <p:cNvSpPr>
            <a:spLocks noGrp="1"/>
          </p:cNvSpPr>
          <p:nvPr>
            <p:ph type="body"/>
          </p:nvPr>
        </p:nvSpPr>
        <p:spPr>
          <a:xfrm>
            <a:off x="43614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68" name="PlaceHolder 4"/>
          <p:cNvSpPr>
            <a:spLocks noGrp="1"/>
          </p:cNvSpPr>
          <p:nvPr>
            <p:ph type="body"/>
          </p:nvPr>
        </p:nvSpPr>
        <p:spPr>
          <a:xfrm>
            <a:off x="457200" y="4107600"/>
            <a:ext cx="761976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70" name="PlaceHolder 2"/>
          <p:cNvSpPr>
            <a:spLocks noGrp="1"/>
          </p:cNvSpPr>
          <p:nvPr>
            <p:ph type="body"/>
          </p:nvPr>
        </p:nvSpPr>
        <p:spPr>
          <a:xfrm>
            <a:off x="457200" y="1600200"/>
            <a:ext cx="761976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71" name="PlaceHolder 3"/>
          <p:cNvSpPr>
            <a:spLocks noGrp="1"/>
          </p:cNvSpPr>
          <p:nvPr>
            <p:ph type="body"/>
          </p:nvPr>
        </p:nvSpPr>
        <p:spPr>
          <a:xfrm>
            <a:off x="457200" y="4107600"/>
            <a:ext cx="761976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73" name="PlaceHolder 2"/>
          <p:cNvSpPr>
            <a:spLocks noGrp="1"/>
          </p:cNvSpPr>
          <p:nvPr>
            <p:ph type="body"/>
          </p:nvPr>
        </p:nvSpPr>
        <p:spPr>
          <a:xfrm>
            <a:off x="4572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74" name="PlaceHolder 3"/>
          <p:cNvSpPr>
            <a:spLocks noGrp="1"/>
          </p:cNvSpPr>
          <p:nvPr>
            <p:ph type="body"/>
          </p:nvPr>
        </p:nvSpPr>
        <p:spPr>
          <a:xfrm>
            <a:off x="43614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75" name="PlaceHolder 4"/>
          <p:cNvSpPr>
            <a:spLocks noGrp="1"/>
          </p:cNvSpPr>
          <p:nvPr>
            <p:ph type="body"/>
          </p:nvPr>
        </p:nvSpPr>
        <p:spPr>
          <a:xfrm>
            <a:off x="43614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76" name="PlaceHolder 5"/>
          <p:cNvSpPr>
            <a:spLocks noGrp="1"/>
          </p:cNvSpPr>
          <p:nvPr>
            <p:ph type="body"/>
          </p:nvPr>
        </p:nvSpPr>
        <p:spPr>
          <a:xfrm>
            <a:off x="4572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78" name="PlaceHolder 2"/>
          <p:cNvSpPr>
            <a:spLocks noGrp="1"/>
          </p:cNvSpPr>
          <p:nvPr>
            <p:ph type="body"/>
          </p:nvPr>
        </p:nvSpPr>
        <p:spPr>
          <a:xfrm>
            <a:off x="457200" y="1600200"/>
            <a:ext cx="761976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79" name="PlaceHolder 3"/>
          <p:cNvSpPr>
            <a:spLocks noGrp="1"/>
          </p:cNvSpPr>
          <p:nvPr>
            <p:ph type="body"/>
          </p:nvPr>
        </p:nvSpPr>
        <p:spPr>
          <a:xfrm>
            <a:off x="457200" y="1600200"/>
            <a:ext cx="761976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pic>
        <p:nvPicPr>
          <p:cNvPr id="80" name="" descr=""/>
          <p:cNvPicPr/>
          <p:nvPr/>
        </p:nvPicPr>
        <p:blipFill>
          <a:blip r:embed="rId2"/>
          <a:stretch/>
        </p:blipFill>
        <p:spPr>
          <a:xfrm>
            <a:off x="1258920" y="1600200"/>
            <a:ext cx="6016320" cy="4800240"/>
          </a:xfrm>
          <a:prstGeom prst="rect">
            <a:avLst/>
          </a:prstGeom>
          <a:ln>
            <a:noFill/>
          </a:ln>
        </p:spPr>
      </p:pic>
      <p:pic>
        <p:nvPicPr>
          <p:cNvPr id="81" name="" descr=""/>
          <p:cNvPicPr/>
          <p:nvPr/>
        </p:nvPicPr>
        <p:blipFill>
          <a:blip r:embed="rId3"/>
          <a:stretch/>
        </p:blipFill>
        <p:spPr>
          <a:xfrm>
            <a:off x="1258920" y="1600200"/>
            <a:ext cx="6016320" cy="4800240"/>
          </a:xfrm>
          <a:prstGeom prst="rect">
            <a:avLst/>
          </a:prstGeom>
          <a:ln>
            <a:noFill/>
          </a:ln>
        </p:spPr>
      </p:pic>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90" name="PlaceHolder 2"/>
          <p:cNvSpPr>
            <a:spLocks noGrp="1"/>
          </p:cNvSpPr>
          <p:nvPr>
            <p:ph type="subTitle"/>
          </p:nvPr>
        </p:nvSpPr>
        <p:spPr>
          <a:xfrm>
            <a:off x="457200" y="1600200"/>
            <a:ext cx="7619760" cy="4800240"/>
          </a:xfrm>
          <a:prstGeom prst="rect">
            <a:avLst/>
          </a:prstGeom>
        </p:spPr>
        <p:txBody>
          <a:bodyPr lIns="0" rIns="0" tIns="0" bIns="0" anchor="ctr"/>
          <a:p>
            <a:pPr algn="ctr"/>
            <a:endParaRPr lang="fr-FR" sz="3200" spc="-1" strike="noStrike">
              <a:solidFill>
                <a:srgbClr val="000000"/>
              </a:solidFill>
              <a:uFill>
                <a:solidFill>
                  <a:srgbClr val="ffffff"/>
                </a:solidFill>
              </a:uFill>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92" name="PlaceHolder 2"/>
          <p:cNvSpPr>
            <a:spLocks noGrp="1"/>
          </p:cNvSpPr>
          <p:nvPr>
            <p:ph type="body"/>
          </p:nvPr>
        </p:nvSpPr>
        <p:spPr>
          <a:xfrm>
            <a:off x="457200" y="1600200"/>
            <a:ext cx="761976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94" name="PlaceHolder 2"/>
          <p:cNvSpPr>
            <a:spLocks noGrp="1"/>
          </p:cNvSpPr>
          <p:nvPr>
            <p:ph type="body"/>
          </p:nvPr>
        </p:nvSpPr>
        <p:spPr>
          <a:xfrm>
            <a:off x="4572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95" name="PlaceHolder 3"/>
          <p:cNvSpPr>
            <a:spLocks noGrp="1"/>
          </p:cNvSpPr>
          <p:nvPr>
            <p:ph type="body"/>
          </p:nvPr>
        </p:nvSpPr>
        <p:spPr>
          <a:xfrm>
            <a:off x="43614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10" name="PlaceHolder 2"/>
          <p:cNvSpPr>
            <a:spLocks noGrp="1"/>
          </p:cNvSpPr>
          <p:nvPr>
            <p:ph type="body"/>
          </p:nvPr>
        </p:nvSpPr>
        <p:spPr>
          <a:xfrm>
            <a:off x="457200" y="1600200"/>
            <a:ext cx="761976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97" name="PlaceHolder 1"/>
          <p:cNvSpPr>
            <a:spLocks noGrp="1"/>
          </p:cNvSpPr>
          <p:nvPr>
            <p:ph type="subTitle"/>
          </p:nvPr>
        </p:nvSpPr>
        <p:spPr>
          <a:xfrm>
            <a:off x="457200" y="274680"/>
            <a:ext cx="7619760" cy="5297760"/>
          </a:xfrm>
          <a:prstGeom prst="rect">
            <a:avLst/>
          </a:prstGeom>
        </p:spPr>
        <p:txBody>
          <a:bodyPr lIns="0" rIns="0" tIns="0" bIns="0" anchor="ctr"/>
          <a:p>
            <a:pPr algn="ctr"/>
            <a:endParaRPr lang="fr-FR" sz="3200" spc="-1" strike="noStrike">
              <a:solidFill>
                <a:srgbClr val="000000"/>
              </a:solidFill>
              <a:uFill>
                <a:solidFill>
                  <a:srgbClr val="ffffff"/>
                </a:solidFill>
              </a:uFill>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99" name="PlaceHolder 2"/>
          <p:cNvSpPr>
            <a:spLocks noGrp="1"/>
          </p:cNvSpPr>
          <p:nvPr>
            <p:ph type="body"/>
          </p:nvPr>
        </p:nvSpPr>
        <p:spPr>
          <a:xfrm>
            <a:off x="4572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00" name="PlaceHolder 3"/>
          <p:cNvSpPr>
            <a:spLocks noGrp="1"/>
          </p:cNvSpPr>
          <p:nvPr>
            <p:ph type="body"/>
          </p:nvPr>
        </p:nvSpPr>
        <p:spPr>
          <a:xfrm>
            <a:off x="4572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01" name="PlaceHolder 4"/>
          <p:cNvSpPr>
            <a:spLocks noGrp="1"/>
          </p:cNvSpPr>
          <p:nvPr>
            <p:ph type="body"/>
          </p:nvPr>
        </p:nvSpPr>
        <p:spPr>
          <a:xfrm>
            <a:off x="43614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103" name="PlaceHolder 2"/>
          <p:cNvSpPr>
            <a:spLocks noGrp="1"/>
          </p:cNvSpPr>
          <p:nvPr>
            <p:ph type="body"/>
          </p:nvPr>
        </p:nvSpPr>
        <p:spPr>
          <a:xfrm>
            <a:off x="4572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04" name="PlaceHolder 3"/>
          <p:cNvSpPr>
            <a:spLocks noGrp="1"/>
          </p:cNvSpPr>
          <p:nvPr>
            <p:ph type="body"/>
          </p:nvPr>
        </p:nvSpPr>
        <p:spPr>
          <a:xfrm>
            <a:off x="43614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05" name="PlaceHolder 4"/>
          <p:cNvSpPr>
            <a:spLocks noGrp="1"/>
          </p:cNvSpPr>
          <p:nvPr>
            <p:ph type="body"/>
          </p:nvPr>
        </p:nvSpPr>
        <p:spPr>
          <a:xfrm>
            <a:off x="43614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107" name="PlaceHolder 2"/>
          <p:cNvSpPr>
            <a:spLocks noGrp="1"/>
          </p:cNvSpPr>
          <p:nvPr>
            <p:ph type="body"/>
          </p:nvPr>
        </p:nvSpPr>
        <p:spPr>
          <a:xfrm>
            <a:off x="4572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08" name="PlaceHolder 3"/>
          <p:cNvSpPr>
            <a:spLocks noGrp="1"/>
          </p:cNvSpPr>
          <p:nvPr>
            <p:ph type="body"/>
          </p:nvPr>
        </p:nvSpPr>
        <p:spPr>
          <a:xfrm>
            <a:off x="43614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09" name="PlaceHolder 4"/>
          <p:cNvSpPr>
            <a:spLocks noGrp="1"/>
          </p:cNvSpPr>
          <p:nvPr>
            <p:ph type="body"/>
          </p:nvPr>
        </p:nvSpPr>
        <p:spPr>
          <a:xfrm>
            <a:off x="457200" y="4107600"/>
            <a:ext cx="761976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111" name="PlaceHolder 2"/>
          <p:cNvSpPr>
            <a:spLocks noGrp="1"/>
          </p:cNvSpPr>
          <p:nvPr>
            <p:ph type="body"/>
          </p:nvPr>
        </p:nvSpPr>
        <p:spPr>
          <a:xfrm>
            <a:off x="457200" y="1600200"/>
            <a:ext cx="761976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12" name="PlaceHolder 3"/>
          <p:cNvSpPr>
            <a:spLocks noGrp="1"/>
          </p:cNvSpPr>
          <p:nvPr>
            <p:ph type="body"/>
          </p:nvPr>
        </p:nvSpPr>
        <p:spPr>
          <a:xfrm>
            <a:off x="457200" y="4107600"/>
            <a:ext cx="761976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114" name="PlaceHolder 2"/>
          <p:cNvSpPr>
            <a:spLocks noGrp="1"/>
          </p:cNvSpPr>
          <p:nvPr>
            <p:ph type="body"/>
          </p:nvPr>
        </p:nvSpPr>
        <p:spPr>
          <a:xfrm>
            <a:off x="4572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15" name="PlaceHolder 3"/>
          <p:cNvSpPr>
            <a:spLocks noGrp="1"/>
          </p:cNvSpPr>
          <p:nvPr>
            <p:ph type="body"/>
          </p:nvPr>
        </p:nvSpPr>
        <p:spPr>
          <a:xfrm>
            <a:off x="43614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16" name="PlaceHolder 4"/>
          <p:cNvSpPr>
            <a:spLocks noGrp="1"/>
          </p:cNvSpPr>
          <p:nvPr>
            <p:ph type="body"/>
          </p:nvPr>
        </p:nvSpPr>
        <p:spPr>
          <a:xfrm>
            <a:off x="43614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17" name="PlaceHolder 5"/>
          <p:cNvSpPr>
            <a:spLocks noGrp="1"/>
          </p:cNvSpPr>
          <p:nvPr>
            <p:ph type="body"/>
          </p:nvPr>
        </p:nvSpPr>
        <p:spPr>
          <a:xfrm>
            <a:off x="4572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119" name="PlaceHolder 2"/>
          <p:cNvSpPr>
            <a:spLocks noGrp="1"/>
          </p:cNvSpPr>
          <p:nvPr>
            <p:ph type="body"/>
          </p:nvPr>
        </p:nvSpPr>
        <p:spPr>
          <a:xfrm>
            <a:off x="457200" y="1600200"/>
            <a:ext cx="761976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20" name="PlaceHolder 3"/>
          <p:cNvSpPr>
            <a:spLocks noGrp="1"/>
          </p:cNvSpPr>
          <p:nvPr>
            <p:ph type="body"/>
          </p:nvPr>
        </p:nvSpPr>
        <p:spPr>
          <a:xfrm>
            <a:off x="457200" y="1600200"/>
            <a:ext cx="761976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pic>
        <p:nvPicPr>
          <p:cNvPr id="121" name="" descr=""/>
          <p:cNvPicPr/>
          <p:nvPr/>
        </p:nvPicPr>
        <p:blipFill>
          <a:blip r:embed="rId2"/>
          <a:stretch/>
        </p:blipFill>
        <p:spPr>
          <a:xfrm>
            <a:off x="1258920" y="1600200"/>
            <a:ext cx="6016320" cy="4800240"/>
          </a:xfrm>
          <a:prstGeom prst="rect">
            <a:avLst/>
          </a:prstGeom>
          <a:ln>
            <a:noFill/>
          </a:ln>
        </p:spPr>
      </p:pic>
      <p:pic>
        <p:nvPicPr>
          <p:cNvPr id="122" name="" descr=""/>
          <p:cNvPicPr/>
          <p:nvPr/>
        </p:nvPicPr>
        <p:blipFill>
          <a:blip r:embed="rId3"/>
          <a:stretch/>
        </p:blipFill>
        <p:spPr>
          <a:xfrm>
            <a:off x="1258920" y="1600200"/>
            <a:ext cx="6016320" cy="4800240"/>
          </a:xfrm>
          <a:prstGeom prst="rect">
            <a:avLst/>
          </a:prstGeom>
          <a:ln>
            <a:noFill/>
          </a:ln>
        </p:spPr>
      </p:pic>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12" name="PlaceHolder 2"/>
          <p:cNvSpPr>
            <a:spLocks noGrp="1"/>
          </p:cNvSpPr>
          <p:nvPr>
            <p:ph type="body"/>
          </p:nvPr>
        </p:nvSpPr>
        <p:spPr>
          <a:xfrm>
            <a:off x="4572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3" name="PlaceHolder 3"/>
          <p:cNvSpPr>
            <a:spLocks noGrp="1"/>
          </p:cNvSpPr>
          <p:nvPr>
            <p:ph type="body"/>
          </p:nvPr>
        </p:nvSpPr>
        <p:spPr>
          <a:xfrm>
            <a:off x="43614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74680"/>
            <a:ext cx="7619760" cy="5297760"/>
          </a:xfrm>
          <a:prstGeom prst="rect">
            <a:avLst/>
          </a:prstGeom>
        </p:spPr>
        <p:txBody>
          <a:bodyPr lIns="0" rIns="0" tIns="0" bIns="0" anchor="ctr"/>
          <a:p>
            <a:pPr algn="ctr"/>
            <a:endParaRPr lang="fr-FR"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17" name="PlaceHolder 2"/>
          <p:cNvSpPr>
            <a:spLocks noGrp="1"/>
          </p:cNvSpPr>
          <p:nvPr>
            <p:ph type="body"/>
          </p:nvPr>
        </p:nvSpPr>
        <p:spPr>
          <a:xfrm>
            <a:off x="4572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8" name="PlaceHolder 3"/>
          <p:cNvSpPr>
            <a:spLocks noGrp="1"/>
          </p:cNvSpPr>
          <p:nvPr>
            <p:ph type="body"/>
          </p:nvPr>
        </p:nvSpPr>
        <p:spPr>
          <a:xfrm>
            <a:off x="4572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19" name="PlaceHolder 4"/>
          <p:cNvSpPr>
            <a:spLocks noGrp="1"/>
          </p:cNvSpPr>
          <p:nvPr>
            <p:ph type="body"/>
          </p:nvPr>
        </p:nvSpPr>
        <p:spPr>
          <a:xfrm>
            <a:off x="43614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21" name="PlaceHolder 2"/>
          <p:cNvSpPr>
            <a:spLocks noGrp="1"/>
          </p:cNvSpPr>
          <p:nvPr>
            <p:ph type="body"/>
          </p:nvPr>
        </p:nvSpPr>
        <p:spPr>
          <a:xfrm>
            <a:off x="457200" y="1600200"/>
            <a:ext cx="3718080" cy="480024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22" name="PlaceHolder 3"/>
          <p:cNvSpPr>
            <a:spLocks noGrp="1"/>
          </p:cNvSpPr>
          <p:nvPr>
            <p:ph type="body"/>
          </p:nvPr>
        </p:nvSpPr>
        <p:spPr>
          <a:xfrm>
            <a:off x="43614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23" name="PlaceHolder 4"/>
          <p:cNvSpPr>
            <a:spLocks noGrp="1"/>
          </p:cNvSpPr>
          <p:nvPr>
            <p:ph type="body"/>
          </p:nvPr>
        </p:nvSpPr>
        <p:spPr>
          <a:xfrm>
            <a:off x="4361400" y="41076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4680"/>
            <a:ext cx="7619760" cy="1142640"/>
          </a:xfrm>
          <a:prstGeom prst="rect">
            <a:avLst/>
          </a:prstGeom>
        </p:spPr>
        <p:txBody>
          <a:bodyPr lIns="0" rIns="0" tIns="0" bIns="0" anchor="ctr"/>
          <a:p>
            <a:endParaRPr lang="fr-FR" sz="1800" spc="-1" strike="noStrike">
              <a:solidFill>
                <a:srgbClr val="000000"/>
              </a:solidFill>
              <a:uFill>
                <a:solidFill>
                  <a:srgbClr val="ffffff"/>
                </a:solidFill>
              </a:uFill>
              <a:latin typeface="Calibri"/>
            </a:endParaRPr>
          </a:p>
        </p:txBody>
      </p:sp>
      <p:sp>
        <p:nvSpPr>
          <p:cNvPr id="25" name="PlaceHolder 2"/>
          <p:cNvSpPr>
            <a:spLocks noGrp="1"/>
          </p:cNvSpPr>
          <p:nvPr>
            <p:ph type="body"/>
          </p:nvPr>
        </p:nvSpPr>
        <p:spPr>
          <a:xfrm>
            <a:off x="4572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26" name="PlaceHolder 3"/>
          <p:cNvSpPr>
            <a:spLocks noGrp="1"/>
          </p:cNvSpPr>
          <p:nvPr>
            <p:ph type="body"/>
          </p:nvPr>
        </p:nvSpPr>
        <p:spPr>
          <a:xfrm>
            <a:off x="4361400" y="1600200"/>
            <a:ext cx="371808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
        <p:nvSpPr>
          <p:cNvPr id="27" name="PlaceHolder 4"/>
          <p:cNvSpPr>
            <a:spLocks noGrp="1"/>
          </p:cNvSpPr>
          <p:nvPr>
            <p:ph type="body"/>
          </p:nvPr>
        </p:nvSpPr>
        <p:spPr>
          <a:xfrm>
            <a:off x="457200" y="4107600"/>
            <a:ext cx="7619760" cy="2289600"/>
          </a:xfrm>
          <a:prstGeom prst="rect">
            <a:avLst/>
          </a:prstGeom>
        </p:spPr>
        <p:txBody>
          <a:bodyPr lIns="0" rIns="0" tIns="0" bIns="0"/>
          <a:p>
            <a:endParaRPr lang="fr-FR" sz="2200" spc="-1" strike="noStrike">
              <a:solidFill>
                <a:srgbClr val="000000"/>
              </a:solidFill>
              <a:uFill>
                <a:solidFill>
                  <a:srgbClr val="ffffff"/>
                </a:solidFill>
              </a:u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CustomShape 1"/>
          <p:cNvSpPr/>
          <p:nvPr/>
        </p:nvSpPr>
        <p:spPr>
          <a:xfrm>
            <a:off x="8458200" y="0"/>
            <a:ext cx="685440" cy="68576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1" name="CustomShape 2"/>
          <p:cNvSpPr/>
          <p:nvPr/>
        </p:nvSpPr>
        <p:spPr>
          <a:xfrm>
            <a:off x="8458200" y="5486400"/>
            <a:ext cx="685440" cy="685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 name="PlaceHolder 3"/>
          <p:cNvSpPr>
            <a:spLocks noGrp="1"/>
          </p:cNvSpPr>
          <p:nvPr>
            <p:ph type="title"/>
          </p:nvPr>
        </p:nvSpPr>
        <p:spPr>
          <a:xfrm>
            <a:off x="685800" y="1905120"/>
            <a:ext cx="7543440" cy="2593440"/>
          </a:xfrm>
          <a:prstGeom prst="rect">
            <a:avLst/>
          </a:prstGeom>
        </p:spPr>
        <p:txBody>
          <a:bodyPr anchor="b"/>
          <a:p>
            <a:pPr>
              <a:lnSpc>
                <a:spcPct val="100000"/>
              </a:lnSpc>
            </a:pPr>
            <a:r>
              <a:rPr lang="fr-FR" sz="6600" spc="-97" strike="noStrike">
                <a:solidFill>
                  <a:srgbClr val="666666"/>
                </a:solidFill>
                <a:uFill>
                  <a:solidFill>
                    <a:srgbClr val="ffffff"/>
                  </a:solidFill>
                </a:uFill>
                <a:latin typeface="Cambria"/>
              </a:rPr>
              <a:t>Modifiez le style du titre</a:t>
            </a:r>
            <a:endParaRPr lang="fr-FR" sz="1800" spc="-1" strike="noStrike">
              <a:solidFill>
                <a:srgbClr val="000000"/>
              </a:solidFill>
              <a:uFill>
                <a:solidFill>
                  <a:srgbClr val="ffffff"/>
                </a:solidFill>
              </a:uFill>
              <a:latin typeface="Calibri"/>
            </a:endParaRPr>
          </a:p>
        </p:txBody>
      </p:sp>
      <p:sp>
        <p:nvSpPr>
          <p:cNvPr id="3" name="PlaceHolder 4"/>
          <p:cNvSpPr>
            <a:spLocks noGrp="1"/>
          </p:cNvSpPr>
          <p:nvPr>
            <p:ph type="dt"/>
          </p:nvPr>
        </p:nvSpPr>
        <p:spPr>
          <a:xfrm rot="16200000">
            <a:off x="7551360" y="1646280"/>
            <a:ext cx="2437920" cy="365400"/>
          </a:xfrm>
          <a:prstGeom prst="rect">
            <a:avLst/>
          </a:prstGeom>
        </p:spPr>
        <p:txBody>
          <a:bodyPr anchor="ctr"/>
          <a:p>
            <a:pPr>
              <a:lnSpc>
                <a:spcPct val="100000"/>
              </a:lnSpc>
            </a:pPr>
            <a:r>
              <a:rPr lang="fr-FR" sz="1200" spc="-1" strike="noStrike">
                <a:solidFill>
                  <a:srgbClr val="d2d2d2"/>
                </a:solidFill>
                <a:uFill>
                  <a:solidFill>
                    <a:srgbClr val="ffffff"/>
                  </a:solidFill>
                </a:uFill>
                <a:latin typeface="Calibri"/>
              </a:rPr>
              <a:t>17/09/2019</a:t>
            </a:r>
            <a:endParaRPr lang="fr-FR" sz="1400" spc="-1" strike="noStrike">
              <a:solidFill>
                <a:srgbClr val="000000"/>
              </a:solidFill>
              <a:uFill>
                <a:solidFill>
                  <a:srgbClr val="ffffff"/>
                </a:solidFill>
              </a:uFill>
              <a:latin typeface="Times New Roman"/>
            </a:endParaRPr>
          </a:p>
        </p:txBody>
      </p:sp>
      <p:sp>
        <p:nvSpPr>
          <p:cNvPr id="4" name="PlaceHolder 5"/>
          <p:cNvSpPr>
            <a:spLocks noGrp="1"/>
          </p:cNvSpPr>
          <p:nvPr>
            <p:ph type="ftr"/>
          </p:nvPr>
        </p:nvSpPr>
        <p:spPr>
          <a:xfrm rot="16200000">
            <a:off x="7587000" y="4048920"/>
            <a:ext cx="2367000" cy="365400"/>
          </a:xfrm>
          <a:prstGeom prst="rect">
            <a:avLst/>
          </a:prstGeom>
        </p:spPr>
        <p:txBody>
          <a:bodyPr anchor="ctr"/>
          <a:p>
            <a:endParaRPr lang="fr-FR" sz="2400" spc="-1" strike="noStrike">
              <a:solidFill>
                <a:srgbClr val="000000"/>
              </a:solidFill>
              <a:uFill>
                <a:solidFill>
                  <a:srgbClr val="ffffff"/>
                </a:solidFill>
              </a:uFill>
              <a:latin typeface="Times New Roman"/>
            </a:endParaRPr>
          </a:p>
        </p:txBody>
      </p:sp>
      <p:sp>
        <p:nvSpPr>
          <p:cNvPr id="5" name="PlaceHolder 6"/>
          <p:cNvSpPr>
            <a:spLocks noGrp="1"/>
          </p:cNvSpPr>
          <p:nvPr>
            <p:ph type="sldNum"/>
          </p:nvPr>
        </p:nvSpPr>
        <p:spPr>
          <a:xfrm>
            <a:off x="8531640" y="5649120"/>
            <a:ext cx="548280" cy="396000"/>
          </a:xfrm>
          <a:prstGeom prst="rect">
            <a:avLst/>
          </a:prstGeom>
        </p:spPr>
        <p:txBody>
          <a:bodyPr lIns="0" rIns="0" tIns="0" bIns="0" anchor="ctr"/>
          <a:p>
            <a:pPr algn="ctr">
              <a:lnSpc>
                <a:spcPct val="100000"/>
              </a:lnSpc>
            </a:pPr>
            <a:fld id="{FCBBBAAC-81D0-407F-BC90-70E0F824D2E6}"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
        <p:nvSpPr>
          <p:cNvPr id="6" name="PlaceHolder 7"/>
          <p:cNvSpPr>
            <a:spLocks noGrp="1"/>
          </p:cNvSpPr>
          <p:nvPr>
            <p:ph type="body"/>
          </p:nvPr>
        </p:nvSpPr>
        <p:spPr>
          <a:xfrm>
            <a:off x="457200" y="1604520"/>
            <a:ext cx="8229240" cy="3977280"/>
          </a:xfrm>
          <a:prstGeom prst="rect">
            <a:avLst/>
          </a:prstGeom>
        </p:spPr>
        <p:txBody>
          <a:bodyPr lIns="0" rIns="0" tIns="0" bIns="0"/>
          <a:p>
            <a:pPr marL="432000" indent="-324000">
              <a:buClr>
                <a:srgbClr val="000000"/>
              </a:buClr>
              <a:buSzPct val="45000"/>
              <a:buFont typeface="Wingdings" charset="2"/>
              <a:buChar char=""/>
            </a:pPr>
            <a:r>
              <a:rPr lang="fr-FR" sz="2200" spc="-1" strike="noStrike">
                <a:solidFill>
                  <a:srgbClr val="000000"/>
                </a:solidFill>
                <a:uFill>
                  <a:solidFill>
                    <a:srgbClr val="ffffff"/>
                  </a:solidFill>
                </a:uFill>
                <a:latin typeface="Calibri"/>
              </a:rPr>
              <a:t>Cliquez pour éditer le format du plan de texte</a:t>
            </a:r>
            <a:endParaRPr lang="fr-FR" sz="22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lang="fr-FR" sz="1800" spc="-1" strike="noStrike">
                <a:solidFill>
                  <a:srgbClr val="000000"/>
                </a:solidFill>
                <a:uFill>
                  <a:solidFill>
                    <a:srgbClr val="ffffff"/>
                  </a:solidFill>
                </a:uFill>
                <a:latin typeface="Calibri"/>
              </a:rPr>
              <a:t>Second niveau de plan</a:t>
            </a:r>
            <a:endParaRPr lang="fr-FR" sz="18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lang="fr-FR" sz="1600" spc="-1" strike="noStrike">
                <a:solidFill>
                  <a:srgbClr val="000000"/>
                </a:solidFill>
                <a:uFill>
                  <a:solidFill>
                    <a:srgbClr val="ffffff"/>
                  </a:solidFill>
                </a:uFill>
                <a:latin typeface="Calibri"/>
              </a:rPr>
              <a:t>Troisième niveau de plan</a:t>
            </a:r>
            <a:endParaRPr lang="fr-FR" sz="16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lang="fr-FR" sz="1400" spc="-1" strike="noStrike">
                <a:solidFill>
                  <a:srgbClr val="000000"/>
                </a:solidFill>
                <a:uFill>
                  <a:solidFill>
                    <a:srgbClr val="ffffff"/>
                  </a:solidFill>
                </a:uFill>
                <a:latin typeface="Calibri"/>
              </a:rPr>
              <a:t>Quatrième niveau de plan</a:t>
            </a:r>
            <a:endParaRPr lang="fr-FR" sz="14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lang="fr-FR" sz="2000" spc="-1" strike="noStrike">
                <a:solidFill>
                  <a:srgbClr val="000000"/>
                </a:solidFill>
                <a:uFill>
                  <a:solidFill>
                    <a:srgbClr val="ffffff"/>
                  </a:solidFill>
                </a:uFill>
                <a:latin typeface="Calibri"/>
              </a:rPr>
              <a:t>Cinquième niveau de plan</a:t>
            </a:r>
            <a:endParaRPr lang="fr-FR"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lang="fr-FR" sz="2000" spc="-1" strike="noStrike">
                <a:solidFill>
                  <a:srgbClr val="000000"/>
                </a:solidFill>
                <a:uFill>
                  <a:solidFill>
                    <a:srgbClr val="ffffff"/>
                  </a:solidFill>
                </a:uFill>
                <a:latin typeface="Calibri"/>
              </a:rPr>
              <a:t>Sixième niveau de plan</a:t>
            </a:r>
            <a:endParaRPr lang="fr-FR"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lang="fr-FR" sz="2000" spc="-1" strike="noStrike">
                <a:solidFill>
                  <a:srgbClr val="000000"/>
                </a:solidFill>
                <a:uFill>
                  <a:solidFill>
                    <a:srgbClr val="ffffff"/>
                  </a:solidFill>
                </a:uFill>
                <a:latin typeface="Calibri"/>
              </a:rPr>
              <a:t>Septième niveau de plan</a:t>
            </a:r>
            <a:endParaRPr lang="fr-FR"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1" name="CustomShape 1"/>
          <p:cNvSpPr/>
          <p:nvPr/>
        </p:nvSpPr>
        <p:spPr>
          <a:xfrm>
            <a:off x="8458200" y="0"/>
            <a:ext cx="685440" cy="68576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2" name="CustomShape 2"/>
          <p:cNvSpPr/>
          <p:nvPr/>
        </p:nvSpPr>
        <p:spPr>
          <a:xfrm>
            <a:off x="8458200" y="5486400"/>
            <a:ext cx="685440" cy="685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3" name="PlaceHolder 3"/>
          <p:cNvSpPr>
            <a:spLocks noGrp="1"/>
          </p:cNvSpPr>
          <p:nvPr>
            <p:ph type="title"/>
          </p:nvPr>
        </p:nvSpPr>
        <p:spPr>
          <a:xfrm>
            <a:off x="457200" y="274680"/>
            <a:ext cx="7619760" cy="1142640"/>
          </a:xfrm>
          <a:prstGeom prst="rect">
            <a:avLst/>
          </a:prstGeom>
        </p:spPr>
        <p:txBody>
          <a:bodyPr anchor="ctr"/>
          <a:p>
            <a:pPr>
              <a:lnSpc>
                <a:spcPct val="100000"/>
              </a:lnSpc>
            </a:pPr>
            <a:r>
              <a:rPr lang="fr-FR" sz="4600" spc="-97" strike="noStrike">
                <a:solidFill>
                  <a:srgbClr val="666666"/>
                </a:solidFill>
                <a:uFill>
                  <a:solidFill>
                    <a:srgbClr val="ffffff"/>
                  </a:solidFill>
                </a:uFill>
                <a:latin typeface="Cambria"/>
              </a:rPr>
              <a:t>Modifiez le style du titre</a:t>
            </a:r>
            <a:endParaRPr lang="fr-FR" sz="1800" spc="-1" strike="noStrike">
              <a:solidFill>
                <a:srgbClr val="000000"/>
              </a:solidFill>
              <a:uFill>
                <a:solidFill>
                  <a:srgbClr val="ffffff"/>
                </a:solidFill>
              </a:uFill>
              <a:latin typeface="Calibri"/>
            </a:endParaRPr>
          </a:p>
        </p:txBody>
      </p:sp>
      <p:sp>
        <p:nvSpPr>
          <p:cNvPr id="44" name="PlaceHolder 4"/>
          <p:cNvSpPr>
            <a:spLocks noGrp="1"/>
          </p:cNvSpPr>
          <p:nvPr>
            <p:ph type="body"/>
          </p:nvPr>
        </p:nvSpPr>
        <p:spPr>
          <a:xfrm>
            <a:off x="457200" y="1600200"/>
            <a:ext cx="7619760" cy="4800240"/>
          </a:xfrm>
          <a:prstGeom prst="rect">
            <a:avLst/>
          </a:prstGeom>
        </p:spPr>
        <p:txBody>
          <a:bodyPr/>
          <a:p>
            <a:pPr marL="432000" indent="-324000">
              <a:buClr>
                <a:srgbClr val="000000"/>
              </a:buClr>
              <a:buSzPct val="45000"/>
              <a:buFont typeface="Wingdings" charset="2"/>
              <a:buChar char=""/>
            </a:pPr>
            <a:r>
              <a:rPr lang="fr-FR" sz="2200" spc="-1" strike="noStrike">
                <a:solidFill>
                  <a:srgbClr val="000000"/>
                </a:solidFill>
                <a:uFill>
                  <a:solidFill>
                    <a:srgbClr val="ffffff"/>
                  </a:solidFill>
                </a:uFill>
                <a:latin typeface="Calibri"/>
              </a:rPr>
              <a:t>Cliquez pour éditer le format du plan de texte</a:t>
            </a:r>
            <a:endParaRPr lang="fr-FR" sz="22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lang="fr-FR" sz="2200" spc="-1" strike="noStrike">
                <a:solidFill>
                  <a:srgbClr val="000000"/>
                </a:solidFill>
                <a:uFill>
                  <a:solidFill>
                    <a:srgbClr val="ffffff"/>
                  </a:solidFill>
                </a:uFill>
                <a:latin typeface="Calibri"/>
              </a:rPr>
              <a:t>Second niveau de plan</a:t>
            </a:r>
            <a:endParaRPr lang="fr-FR" sz="22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lang="fr-FR" sz="2200" spc="-1" strike="noStrike">
                <a:solidFill>
                  <a:srgbClr val="000000"/>
                </a:solidFill>
                <a:uFill>
                  <a:solidFill>
                    <a:srgbClr val="ffffff"/>
                  </a:solidFill>
                </a:uFill>
                <a:latin typeface="Calibri"/>
              </a:rPr>
              <a:t>Troisième niveau de plan</a:t>
            </a:r>
            <a:endParaRPr lang="fr-FR" sz="22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lang="fr-FR" sz="2200" spc="-1" strike="noStrike">
                <a:solidFill>
                  <a:srgbClr val="000000"/>
                </a:solidFill>
                <a:uFill>
                  <a:solidFill>
                    <a:srgbClr val="ffffff"/>
                  </a:solidFill>
                </a:uFill>
                <a:latin typeface="Calibri"/>
              </a:rPr>
              <a:t>Quatrième niveau de plan</a:t>
            </a:r>
            <a:endParaRPr lang="fr-FR" sz="22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lang="fr-FR" sz="2200" spc="-1" strike="noStrike">
                <a:solidFill>
                  <a:srgbClr val="000000"/>
                </a:solidFill>
                <a:uFill>
                  <a:solidFill>
                    <a:srgbClr val="ffffff"/>
                  </a:solidFill>
                </a:uFill>
                <a:latin typeface="Calibri"/>
              </a:rPr>
              <a:t>Cinquième niveau de plan</a:t>
            </a:r>
            <a:endParaRPr lang="fr-FR" sz="22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lang="fr-FR" sz="2200" spc="-1" strike="noStrike">
                <a:solidFill>
                  <a:srgbClr val="000000"/>
                </a:solidFill>
                <a:uFill>
                  <a:solidFill>
                    <a:srgbClr val="ffffff"/>
                  </a:solidFill>
                </a:uFill>
                <a:latin typeface="Calibri"/>
              </a:rPr>
              <a:t>Sixième niveau de plan</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Septième niveau de planModifiez les styles du texte du masque</a:t>
            </a:r>
            <a:endParaRPr lang="fr-FR" sz="2200" spc="-1" strike="noStrike">
              <a:solidFill>
                <a:srgbClr val="000000"/>
              </a:solidFill>
              <a:uFill>
                <a:solidFill>
                  <a:srgbClr val="ffffff"/>
                </a:solidFill>
              </a:uFill>
              <a:latin typeface="Calibri"/>
            </a:endParaRPr>
          </a:p>
          <a:p>
            <a:pPr lvl="1" marL="640080" indent="-228240">
              <a:lnSpc>
                <a:spcPct val="100000"/>
              </a:lnSpc>
              <a:buClr>
                <a:srgbClr val="e40059"/>
              </a:buClr>
              <a:buFont typeface="Arial"/>
              <a:buChar char="•"/>
            </a:pPr>
            <a:r>
              <a:rPr lang="fr-FR" sz="2000" spc="-1" strike="noStrike">
                <a:solidFill>
                  <a:srgbClr val="000000"/>
                </a:solidFill>
                <a:uFill>
                  <a:solidFill>
                    <a:srgbClr val="ffffff"/>
                  </a:solidFill>
                </a:uFill>
                <a:latin typeface="Calibri"/>
              </a:rPr>
              <a:t>Deuxième niveau</a:t>
            </a:r>
            <a:endParaRPr lang="fr-FR" sz="22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Troisième niveau</a:t>
            </a:r>
            <a:endParaRPr lang="fr-FR" sz="22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Quatrième niveau</a:t>
            </a:r>
            <a:endParaRPr lang="fr-FR" sz="2200" spc="-1" strike="noStrike">
              <a:solidFill>
                <a:srgbClr val="000000"/>
              </a:solidFill>
              <a:uFill>
                <a:solidFill>
                  <a:srgbClr val="ffffff"/>
                </a:solidFill>
              </a:uFill>
              <a:latin typeface="Calibri"/>
            </a:endParaRPr>
          </a:p>
          <a:p>
            <a:pPr lvl="4" marL="1554480" indent="-228240">
              <a:lnSpc>
                <a:spcPct val="100000"/>
              </a:lnSpc>
              <a:buClr>
                <a:srgbClr val="005bd3"/>
              </a:buClr>
              <a:buFont typeface="Arial"/>
              <a:buChar char="•"/>
            </a:pPr>
            <a:r>
              <a:rPr lang="fr-FR" sz="1400" spc="-1" strike="noStrike">
                <a:solidFill>
                  <a:srgbClr val="000000"/>
                </a:solidFill>
                <a:uFill>
                  <a:solidFill>
                    <a:srgbClr val="ffffff"/>
                  </a:solidFill>
                </a:uFill>
                <a:latin typeface="Calibri"/>
              </a:rPr>
              <a:t>Cinquième niveau</a:t>
            </a:r>
            <a:endParaRPr lang="fr-FR" sz="2200" spc="-1" strike="noStrike">
              <a:solidFill>
                <a:srgbClr val="000000"/>
              </a:solidFill>
              <a:uFill>
                <a:solidFill>
                  <a:srgbClr val="ffffff"/>
                </a:solidFill>
              </a:uFill>
              <a:latin typeface="Calibri"/>
            </a:endParaRPr>
          </a:p>
        </p:txBody>
      </p:sp>
      <p:sp>
        <p:nvSpPr>
          <p:cNvPr id="45" name="PlaceHolder 5"/>
          <p:cNvSpPr>
            <a:spLocks noGrp="1"/>
          </p:cNvSpPr>
          <p:nvPr>
            <p:ph type="dt"/>
          </p:nvPr>
        </p:nvSpPr>
        <p:spPr>
          <a:xfrm rot="16200000">
            <a:off x="7551360" y="1646280"/>
            <a:ext cx="2437920" cy="365400"/>
          </a:xfrm>
          <a:prstGeom prst="rect">
            <a:avLst/>
          </a:prstGeom>
        </p:spPr>
        <p:txBody>
          <a:bodyPr anchor="ctr"/>
          <a:p>
            <a:pPr>
              <a:lnSpc>
                <a:spcPct val="100000"/>
              </a:lnSpc>
            </a:pPr>
            <a:r>
              <a:rPr lang="fr-FR" sz="1200" spc="-1" strike="noStrike">
                <a:solidFill>
                  <a:srgbClr val="d2d2d2"/>
                </a:solidFill>
                <a:uFill>
                  <a:solidFill>
                    <a:srgbClr val="ffffff"/>
                  </a:solidFill>
                </a:uFill>
                <a:latin typeface="Calibri"/>
              </a:rPr>
              <a:t>17/09/2019</a:t>
            </a:r>
            <a:endParaRPr lang="fr-FR" sz="1400" spc="-1" strike="noStrike">
              <a:solidFill>
                <a:srgbClr val="000000"/>
              </a:solidFill>
              <a:uFill>
                <a:solidFill>
                  <a:srgbClr val="ffffff"/>
                </a:solidFill>
              </a:uFill>
              <a:latin typeface="Times New Roman"/>
            </a:endParaRPr>
          </a:p>
        </p:txBody>
      </p:sp>
      <p:sp>
        <p:nvSpPr>
          <p:cNvPr id="46" name="PlaceHolder 6"/>
          <p:cNvSpPr>
            <a:spLocks noGrp="1"/>
          </p:cNvSpPr>
          <p:nvPr>
            <p:ph type="ftr"/>
          </p:nvPr>
        </p:nvSpPr>
        <p:spPr>
          <a:xfrm rot="16200000">
            <a:off x="7587000" y="4048920"/>
            <a:ext cx="2367000" cy="365400"/>
          </a:xfrm>
          <a:prstGeom prst="rect">
            <a:avLst/>
          </a:prstGeom>
        </p:spPr>
        <p:txBody>
          <a:bodyPr anchor="ctr"/>
          <a:p>
            <a:endParaRPr lang="fr-FR" sz="2400" spc="-1" strike="noStrike">
              <a:solidFill>
                <a:srgbClr val="000000"/>
              </a:solidFill>
              <a:uFill>
                <a:solidFill>
                  <a:srgbClr val="ffffff"/>
                </a:solidFill>
              </a:uFill>
              <a:latin typeface="Times New Roman"/>
            </a:endParaRPr>
          </a:p>
        </p:txBody>
      </p:sp>
      <p:sp>
        <p:nvSpPr>
          <p:cNvPr id="47" name="PlaceHolder 7"/>
          <p:cNvSpPr>
            <a:spLocks noGrp="1"/>
          </p:cNvSpPr>
          <p:nvPr>
            <p:ph type="sldNum"/>
          </p:nvPr>
        </p:nvSpPr>
        <p:spPr>
          <a:xfrm>
            <a:off x="8531640" y="5649120"/>
            <a:ext cx="548280" cy="396000"/>
          </a:xfrm>
          <a:prstGeom prst="rect">
            <a:avLst/>
          </a:prstGeom>
        </p:spPr>
        <p:txBody>
          <a:bodyPr lIns="0" rIns="0" tIns="0" bIns="0" anchor="ctr"/>
          <a:p>
            <a:pPr algn="ctr">
              <a:lnSpc>
                <a:spcPct val="100000"/>
              </a:lnSpc>
            </a:pPr>
            <a:fld id="{1EDAB7BC-EF65-44CC-A6E8-D95E79C07B89}"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2" name="CustomShape 1"/>
          <p:cNvSpPr/>
          <p:nvPr/>
        </p:nvSpPr>
        <p:spPr>
          <a:xfrm>
            <a:off x="8458200" y="0"/>
            <a:ext cx="685440" cy="68576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83" name="CustomShape 2"/>
          <p:cNvSpPr/>
          <p:nvPr/>
        </p:nvSpPr>
        <p:spPr>
          <a:xfrm>
            <a:off x="8458200" y="5486400"/>
            <a:ext cx="685440" cy="685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84" name="PlaceHolder 3"/>
          <p:cNvSpPr>
            <a:spLocks noGrp="1"/>
          </p:cNvSpPr>
          <p:nvPr>
            <p:ph type="title"/>
          </p:nvPr>
        </p:nvSpPr>
        <p:spPr>
          <a:xfrm>
            <a:off x="722160" y="5486400"/>
            <a:ext cx="7659360" cy="1168200"/>
          </a:xfrm>
          <a:prstGeom prst="rect">
            <a:avLst/>
          </a:prstGeom>
        </p:spPr>
        <p:txBody>
          <a:bodyPr/>
          <a:p>
            <a:pPr>
              <a:lnSpc>
                <a:spcPct val="100000"/>
              </a:lnSpc>
            </a:pPr>
            <a:r>
              <a:rPr lang="fr-FR" sz="3600" spc="-97" strike="noStrike" cap="all">
                <a:solidFill>
                  <a:srgbClr val="666666"/>
                </a:solidFill>
                <a:uFill>
                  <a:solidFill>
                    <a:srgbClr val="ffffff"/>
                  </a:solidFill>
                </a:uFill>
                <a:latin typeface="Cambria"/>
              </a:rPr>
              <a:t>Modifiez le style du titre</a:t>
            </a:r>
            <a:endParaRPr lang="fr-FR" sz="1800" spc="-1" strike="noStrike">
              <a:solidFill>
                <a:srgbClr val="000000"/>
              </a:solidFill>
              <a:uFill>
                <a:solidFill>
                  <a:srgbClr val="ffffff"/>
                </a:solidFill>
              </a:uFill>
              <a:latin typeface="Calibri"/>
            </a:endParaRPr>
          </a:p>
        </p:txBody>
      </p:sp>
      <p:sp>
        <p:nvSpPr>
          <p:cNvPr id="85" name="PlaceHolder 4"/>
          <p:cNvSpPr>
            <a:spLocks noGrp="1"/>
          </p:cNvSpPr>
          <p:nvPr>
            <p:ph type="body"/>
          </p:nvPr>
        </p:nvSpPr>
        <p:spPr>
          <a:xfrm>
            <a:off x="722160" y="3852720"/>
            <a:ext cx="6135480" cy="1633320"/>
          </a:xfrm>
          <a:prstGeom prst="rect">
            <a:avLst/>
          </a:prstGeom>
        </p:spPr>
        <p:txBody>
          <a:bodyPr anchor="b"/>
          <a:p>
            <a:pPr marL="432000" indent="-324000">
              <a:buClr>
                <a:srgbClr val="000000"/>
              </a:buClr>
              <a:buSzPct val="45000"/>
              <a:buFont typeface="Wingdings" charset="2"/>
              <a:buChar char=""/>
            </a:pPr>
            <a:r>
              <a:rPr lang="fr-FR" sz="2000" spc="-1" strike="noStrike">
                <a:solidFill>
                  <a:srgbClr val="8b8b8b"/>
                </a:solidFill>
                <a:uFill>
                  <a:solidFill>
                    <a:srgbClr val="ffffff"/>
                  </a:solidFill>
                </a:uFill>
                <a:latin typeface="Calibri"/>
              </a:rPr>
              <a:t>Cliquez pour éditer le format du plan de texte</a:t>
            </a:r>
            <a:endParaRPr lang="fr-FR" sz="20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lang="fr-FR" sz="2000" spc="-1" strike="noStrike">
                <a:solidFill>
                  <a:srgbClr val="8b8b8b"/>
                </a:solidFill>
                <a:uFill>
                  <a:solidFill>
                    <a:srgbClr val="ffffff"/>
                  </a:solidFill>
                </a:uFill>
                <a:latin typeface="Calibri"/>
              </a:rPr>
              <a:t>Second niveau de plan</a:t>
            </a:r>
            <a:endParaRPr lang="fr-FR" sz="20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lang="fr-FR" sz="2000" spc="-1" strike="noStrike">
                <a:solidFill>
                  <a:srgbClr val="8b8b8b"/>
                </a:solidFill>
                <a:uFill>
                  <a:solidFill>
                    <a:srgbClr val="ffffff"/>
                  </a:solidFill>
                </a:uFill>
                <a:latin typeface="Calibri"/>
              </a:rPr>
              <a:t>Troisième niveau de plan</a:t>
            </a:r>
            <a:endParaRPr lang="fr-FR" sz="20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lang="fr-FR" sz="2000" spc="-1" strike="noStrike">
                <a:solidFill>
                  <a:srgbClr val="8b8b8b"/>
                </a:solidFill>
                <a:uFill>
                  <a:solidFill>
                    <a:srgbClr val="ffffff"/>
                  </a:solidFill>
                </a:uFill>
                <a:latin typeface="Calibri"/>
              </a:rPr>
              <a:t>Quatrième niveau de plan</a:t>
            </a:r>
            <a:endParaRPr lang="fr-FR"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lang="fr-FR" sz="2000" spc="-1" strike="noStrike">
                <a:solidFill>
                  <a:srgbClr val="8b8b8b"/>
                </a:solidFill>
                <a:uFill>
                  <a:solidFill>
                    <a:srgbClr val="ffffff"/>
                  </a:solidFill>
                </a:uFill>
                <a:latin typeface="Calibri"/>
              </a:rPr>
              <a:t>Cinquième niveau de plan</a:t>
            </a:r>
            <a:endParaRPr lang="fr-FR"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lang="fr-FR" sz="2000" spc="-1" strike="noStrike">
                <a:solidFill>
                  <a:srgbClr val="8b8b8b"/>
                </a:solidFill>
                <a:uFill>
                  <a:solidFill>
                    <a:srgbClr val="ffffff"/>
                  </a:solidFill>
                </a:uFill>
                <a:latin typeface="Calibri"/>
              </a:rPr>
              <a:t>Sixième niveau de plan</a:t>
            </a:r>
            <a:endParaRPr lang="fr-FR" sz="2000" spc="-1" strike="noStrike">
              <a:solidFill>
                <a:srgbClr val="000000"/>
              </a:solidFill>
              <a:uFill>
                <a:solidFill>
                  <a:srgbClr val="ffffff"/>
                </a:solidFill>
              </a:uFill>
              <a:latin typeface="Calibri"/>
            </a:endParaRPr>
          </a:p>
          <a:p>
            <a:pPr>
              <a:lnSpc>
                <a:spcPct val="100000"/>
              </a:lnSpc>
            </a:pPr>
            <a:r>
              <a:rPr lang="fr-FR" sz="2000" spc="-1" strike="noStrike">
                <a:solidFill>
                  <a:srgbClr val="8b8b8b"/>
                </a:solidFill>
                <a:uFill>
                  <a:solidFill>
                    <a:srgbClr val="ffffff"/>
                  </a:solidFill>
                </a:uFill>
                <a:latin typeface="Calibri"/>
              </a:rPr>
              <a:t>Septième niveau de planModifiez les styles du texte du masque</a:t>
            </a:r>
            <a:endParaRPr lang="fr-FR" sz="2000" spc="-1" strike="noStrike">
              <a:solidFill>
                <a:srgbClr val="000000"/>
              </a:solidFill>
              <a:uFill>
                <a:solidFill>
                  <a:srgbClr val="ffffff"/>
                </a:solidFill>
              </a:uFill>
              <a:latin typeface="Calibri"/>
            </a:endParaRPr>
          </a:p>
        </p:txBody>
      </p:sp>
      <p:sp>
        <p:nvSpPr>
          <p:cNvPr id="86" name="PlaceHolder 5"/>
          <p:cNvSpPr>
            <a:spLocks noGrp="1"/>
          </p:cNvSpPr>
          <p:nvPr>
            <p:ph type="dt"/>
          </p:nvPr>
        </p:nvSpPr>
        <p:spPr>
          <a:xfrm rot="16200000">
            <a:off x="7551360" y="1646280"/>
            <a:ext cx="2437920" cy="365400"/>
          </a:xfrm>
          <a:prstGeom prst="rect">
            <a:avLst/>
          </a:prstGeom>
        </p:spPr>
        <p:txBody>
          <a:bodyPr anchor="ctr"/>
          <a:p>
            <a:pPr>
              <a:lnSpc>
                <a:spcPct val="100000"/>
              </a:lnSpc>
            </a:pPr>
            <a:r>
              <a:rPr lang="fr-FR" sz="1200" spc="-1" strike="noStrike">
                <a:solidFill>
                  <a:srgbClr val="d2d2d2"/>
                </a:solidFill>
                <a:uFill>
                  <a:solidFill>
                    <a:srgbClr val="ffffff"/>
                  </a:solidFill>
                </a:uFill>
                <a:latin typeface="Calibri"/>
              </a:rPr>
              <a:t>17/09/2019</a:t>
            </a:r>
            <a:endParaRPr lang="fr-FR" sz="1400" spc="-1" strike="noStrike">
              <a:solidFill>
                <a:srgbClr val="000000"/>
              </a:solidFill>
              <a:uFill>
                <a:solidFill>
                  <a:srgbClr val="ffffff"/>
                </a:solidFill>
              </a:uFill>
              <a:latin typeface="Times New Roman"/>
            </a:endParaRPr>
          </a:p>
        </p:txBody>
      </p:sp>
      <p:sp>
        <p:nvSpPr>
          <p:cNvPr id="87" name="PlaceHolder 6"/>
          <p:cNvSpPr>
            <a:spLocks noGrp="1"/>
          </p:cNvSpPr>
          <p:nvPr>
            <p:ph type="ftr"/>
          </p:nvPr>
        </p:nvSpPr>
        <p:spPr>
          <a:xfrm rot="16200000">
            <a:off x="7587000" y="4048920"/>
            <a:ext cx="2367000" cy="365400"/>
          </a:xfrm>
          <a:prstGeom prst="rect">
            <a:avLst/>
          </a:prstGeom>
        </p:spPr>
        <p:txBody>
          <a:bodyPr anchor="ctr"/>
          <a:p>
            <a:endParaRPr lang="fr-FR" sz="2400" spc="-1" strike="noStrike">
              <a:solidFill>
                <a:srgbClr val="000000"/>
              </a:solidFill>
              <a:uFill>
                <a:solidFill>
                  <a:srgbClr val="ffffff"/>
                </a:solidFill>
              </a:uFill>
              <a:latin typeface="Times New Roman"/>
            </a:endParaRPr>
          </a:p>
        </p:txBody>
      </p:sp>
      <p:sp>
        <p:nvSpPr>
          <p:cNvPr id="88" name="PlaceHolder 7"/>
          <p:cNvSpPr>
            <a:spLocks noGrp="1"/>
          </p:cNvSpPr>
          <p:nvPr>
            <p:ph type="sldNum"/>
          </p:nvPr>
        </p:nvSpPr>
        <p:spPr>
          <a:xfrm>
            <a:off x="8531640" y="5649120"/>
            <a:ext cx="548280" cy="396000"/>
          </a:xfrm>
          <a:prstGeom prst="rect">
            <a:avLst/>
          </a:prstGeom>
        </p:spPr>
        <p:txBody>
          <a:bodyPr lIns="0" rIns="0" tIns="0" bIns="0" anchor="ctr"/>
          <a:p>
            <a:pPr algn="ctr">
              <a:lnSpc>
                <a:spcPct val="100000"/>
              </a:lnSpc>
            </a:pPr>
            <a:fld id="{F053BB3A-85B9-431A-B88C-1C60AD5A1B8C}"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0.png"/><Relationship Id="rId3"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hyperlink" Target="http://www.archivesdefrance.culture.gouv.fr/gerer/archives-electroniques/formats-et-supports/" TargetMode="External"/><Relationship Id="rId2" Type="http://schemas.openxmlformats.org/officeDocument/2006/relationships/hyperlink" Target="http://www.archivesdefrance.culture.gouv.fr/gerer/archives-electroniques/formats-et-supports/" TargetMode="External"/><Relationship Id="rId3"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2.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13.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35.xml.rels><?xml version="1.0" encoding="UTF-8"?>
<Relationships xmlns="http://schemas.openxmlformats.org/package/2006/relationships"><Relationship Id="rId1" Type="http://schemas.openxmlformats.org/officeDocument/2006/relationships/hyperlink" Target="http://astare.archivistes.org/login" TargetMode="External"/><Relationship Id="rId2" Type="http://schemas.openxmlformats.org/officeDocument/2006/relationships/slideLayout" Target="../slideLayouts/slideLayout1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0.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13.xml"/>
</Relationships>
</file>

<file path=ppt/slides/_rels/slide41.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slideLayout" Target="../slideLayouts/slideLayout13.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43.xml.rels><?xml version="1.0" encoding="UTF-8"?>
<Relationships xmlns="http://schemas.openxmlformats.org/package/2006/relationships"><Relationship Id="rId1" Type="http://schemas.openxmlformats.org/officeDocument/2006/relationships/hyperlink" Target="http://www.cnil.fr/linstitution/actualite/article/article/archives-publiques-sur-internet-quelles-sont-les-donnees-personnelles-concernees/" TargetMode="External"/><Relationship Id="rId2" Type="http://schemas.openxmlformats.org/officeDocument/2006/relationships/hyperlink" Target="http://www.cnil.fr/linstitution/actualite/article/article/archives-publiques-sur-internet-quelles-sont-les-donnees-personnelles-concernees/" TargetMode="External"/><Relationship Id="rId3" Type="http://schemas.openxmlformats.org/officeDocument/2006/relationships/slideLayout" Target="../slideLayouts/slideLayout13.xml"/>
</Relationships>
</file>

<file path=ppt/slides/_rels/slide44.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13.xml"/>
</Relationships>
</file>

<file path=ppt/slides/_rels/slide45.xml.rels><?xml version="1.0" encoding="UTF-8"?>
<Relationships xmlns="http://schemas.openxmlformats.org/package/2006/relationships"><Relationship Id="rId1" Type="http://schemas.openxmlformats.org/officeDocument/2006/relationships/hyperlink" Target="http://www.ssi.gouv.fr/uploads/2015/02/ArchivageSecurise-CahierDesCharges-2006-05-16.pdf" TargetMode="External"/><Relationship Id="rId2" Type="http://schemas.openxmlformats.org/officeDocument/2006/relationships/hyperlink" Target="http://www.ssi.gouv.fr/uploads/2015/02/ArchivageSecurise-CahierDesCharges-2006-05-16.pdf" TargetMode="External"/><Relationship Id="rId3" Type="http://schemas.openxmlformats.org/officeDocument/2006/relationships/hyperlink" Target="http://www.ssi.gouv.fr/uploads/2015/02/ArchivageSecurise-CahierDesCharges-2006-05-16.pdf" TargetMode="External"/><Relationship Id="rId4" Type="http://schemas.openxmlformats.org/officeDocument/2006/relationships/hyperlink" Target="http://www.ssi.gouv.fr/uploads/2014/11/RGS_v-2-0_Corps_du_texte.pdf" TargetMode="External"/><Relationship Id="rId5" Type="http://schemas.openxmlformats.org/officeDocument/2006/relationships/hyperlink" Target="http://www.ssi.gouv.fr/uploads/2014/11/RGS_v-2-0_Corps_du_texte.pdf" TargetMode="External"/><Relationship Id="rId6" Type="http://schemas.openxmlformats.org/officeDocument/2006/relationships/hyperlink" Target="http://www.ssi.gouv.fr/guide/ebios-2010-expression-des-besoins-et-identification-des-objectifs-de-securite/" TargetMode="External"/><Relationship Id="rId7" Type="http://schemas.openxmlformats.org/officeDocument/2006/relationships/hyperlink" Target="http://www.ssi.gouv.fr/guide/ebios-2010-expression-des-besoins-et-identification-des-objectifs-de-securite/" TargetMode="External"/><Relationship Id="rId8" Type="http://schemas.openxmlformats.org/officeDocument/2006/relationships/slideLayout" Target="../slideLayouts/slideLayout13.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7.wmf"/><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3" name="TextShape 1"/>
          <p:cNvSpPr txBox="1"/>
          <p:nvPr/>
        </p:nvSpPr>
        <p:spPr>
          <a:xfrm>
            <a:off x="685800" y="1905120"/>
            <a:ext cx="7543440" cy="2593440"/>
          </a:xfrm>
          <a:prstGeom prst="rect">
            <a:avLst/>
          </a:prstGeom>
          <a:noFill/>
          <a:ln>
            <a:noFill/>
          </a:ln>
        </p:spPr>
        <p:txBody>
          <a:bodyPr anchor="b"/>
          <a:p>
            <a:pPr>
              <a:lnSpc>
                <a:spcPct val="100000"/>
              </a:lnSpc>
            </a:pPr>
            <a:r>
              <a:rPr lang="fr-FR" sz="6600" spc="-97" strike="noStrike">
                <a:solidFill>
                  <a:srgbClr val="666666"/>
                </a:solidFill>
                <a:uFill>
                  <a:solidFill>
                    <a:srgbClr val="ffffff"/>
                  </a:solidFill>
                </a:uFill>
                <a:latin typeface="Cambria"/>
              </a:rPr>
              <a:t>Sécurité</a:t>
            </a:r>
            <a:r>
              <a:rPr lang="fr-FR" sz="6600" spc="-97" strike="noStrike">
                <a:solidFill>
                  <a:srgbClr val="666666"/>
                </a:solidFill>
                <a:uFill>
                  <a:solidFill>
                    <a:srgbClr val="ffffff"/>
                  </a:solidFill>
                </a:uFill>
                <a:latin typeface="Cambria"/>
              </a:rPr>
              <a:t>
</a:t>
            </a:r>
            <a:r>
              <a:rPr lang="fr-FR" sz="6600" spc="-97" strike="noStrike">
                <a:solidFill>
                  <a:srgbClr val="666666"/>
                </a:solidFill>
                <a:uFill>
                  <a:solidFill>
                    <a:srgbClr val="ffffff"/>
                  </a:solidFill>
                </a:uFill>
                <a:latin typeface="Cambria"/>
              </a:rPr>
              <a:t>des données numériques</a:t>
            </a:r>
            <a:endParaRPr lang="fr-FR" sz="1800" spc="-1" strike="noStrike">
              <a:solidFill>
                <a:srgbClr val="000000"/>
              </a:solidFill>
              <a:uFill>
                <a:solidFill>
                  <a:srgbClr val="ffffff"/>
                </a:solidFill>
              </a:uFill>
              <a:latin typeface="Calibri"/>
            </a:endParaRPr>
          </a:p>
        </p:txBody>
      </p:sp>
      <p:sp>
        <p:nvSpPr>
          <p:cNvPr id="124" name="TextShape 2"/>
          <p:cNvSpPr txBox="1"/>
          <p:nvPr/>
        </p:nvSpPr>
        <p:spPr>
          <a:xfrm>
            <a:off x="685800" y="4572000"/>
            <a:ext cx="6461280" cy="1066320"/>
          </a:xfrm>
          <a:prstGeom prst="rect">
            <a:avLst/>
          </a:prstGeom>
          <a:noFill/>
          <a:ln>
            <a:noFill/>
          </a:ln>
        </p:spPr>
        <p:txBody>
          <a:bodyPr/>
          <a:p>
            <a:pPr>
              <a:lnSpc>
                <a:spcPct val="100000"/>
              </a:lnSpc>
            </a:pPr>
            <a:r>
              <a:rPr lang="fr-FR" sz="2000" spc="-1" strike="noStrike">
                <a:solidFill>
                  <a:srgbClr val="8b8b8b"/>
                </a:solidFill>
                <a:uFill>
                  <a:solidFill>
                    <a:srgbClr val="ffffff"/>
                  </a:solidFill>
                </a:uFill>
                <a:latin typeface="Calibri"/>
              </a:rPr>
              <a:t>AAF, Paris, 16/12/2015</a:t>
            </a:r>
            <a:endParaRPr lang="fr-FR" sz="3200" spc="-1" strike="noStrike">
              <a:solidFill>
                <a:srgbClr val="000000"/>
              </a:solidFill>
              <a:uFill>
                <a:solidFill>
                  <a:srgbClr val="ffffff"/>
                </a:solidFill>
              </a:uFill>
              <a:latin typeface="Arial"/>
            </a:endParaRPr>
          </a:p>
          <a:p>
            <a:pPr>
              <a:lnSpc>
                <a:spcPct val="100000"/>
              </a:lnSpc>
            </a:pPr>
            <a:r>
              <a:rPr lang="fr-FR" sz="2000" spc="-1" strike="noStrike">
                <a:solidFill>
                  <a:srgbClr val="8b8b8b"/>
                </a:solidFill>
                <a:uFill>
                  <a:solidFill>
                    <a:srgbClr val="ffffff"/>
                  </a:solidFill>
                </a:uFill>
                <a:latin typeface="Calibri"/>
              </a:rPr>
              <a:t>Céline SENAME</a:t>
            </a:r>
            <a:endParaRPr lang="fr-FR" sz="3200" spc="-1" strike="noStrike">
              <a:solidFill>
                <a:srgbClr val="000000"/>
              </a:solidFill>
              <a:uFill>
                <a:solidFill>
                  <a:srgbClr val="ffffff"/>
                </a:solidFill>
              </a:uFill>
              <a:latin typeface="Arial"/>
            </a:endParaRPr>
          </a:p>
        </p:txBody>
      </p:sp>
      <p:sp>
        <p:nvSpPr>
          <p:cNvPr id="125"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C96D62BB-BB44-4A37-85AA-699801AD3AAB}"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1" name="TextShape 1"/>
          <p:cNvSpPr txBox="1"/>
          <p:nvPr/>
        </p:nvSpPr>
        <p:spPr>
          <a:xfrm>
            <a:off x="722160" y="5486400"/>
            <a:ext cx="7659360" cy="1168200"/>
          </a:xfrm>
          <a:prstGeom prst="rect">
            <a:avLst/>
          </a:prstGeom>
          <a:noFill/>
          <a:ln>
            <a:noFill/>
          </a:ln>
        </p:spPr>
        <p:txBody>
          <a:bodyPr/>
          <a:p>
            <a:pPr>
              <a:lnSpc>
                <a:spcPct val="100000"/>
              </a:lnSpc>
            </a:pPr>
            <a:r>
              <a:rPr lang="fr-FR" sz="3600" spc="-97" strike="noStrike" cap="all">
                <a:solidFill>
                  <a:srgbClr val="666666"/>
                </a:solidFill>
                <a:uFill>
                  <a:solidFill>
                    <a:srgbClr val="ffffff"/>
                  </a:solidFill>
                </a:uFill>
                <a:latin typeface="Cambria"/>
              </a:rPr>
              <a:t>Modalités de stockage</a:t>
            </a:r>
            <a:endParaRPr lang="fr-FR" sz="1800" spc="-1" strike="noStrike">
              <a:solidFill>
                <a:srgbClr val="000000"/>
              </a:solidFill>
              <a:uFill>
                <a:solidFill>
                  <a:srgbClr val="ffffff"/>
                </a:solidFill>
              </a:uFill>
              <a:latin typeface="Calibri"/>
            </a:endParaRPr>
          </a:p>
        </p:txBody>
      </p:sp>
      <p:sp>
        <p:nvSpPr>
          <p:cNvPr id="162" name="TextShape 2"/>
          <p:cNvSpPr txBox="1"/>
          <p:nvPr/>
        </p:nvSpPr>
        <p:spPr>
          <a:xfrm>
            <a:off x="722160" y="3852720"/>
            <a:ext cx="6135480" cy="1633320"/>
          </a:xfrm>
          <a:prstGeom prst="rect">
            <a:avLst/>
          </a:prstGeom>
          <a:noFill/>
          <a:ln>
            <a:noFill/>
          </a:ln>
        </p:spPr>
        <p:txBody>
          <a:bodyPr anchor="b"/>
          <a:p>
            <a:endParaRPr lang="fr-FR" sz="2200" spc="-1" strike="noStrike">
              <a:solidFill>
                <a:srgbClr val="000000"/>
              </a:solidFill>
              <a:uFill>
                <a:solidFill>
                  <a:srgbClr val="ffffff"/>
                </a:solidFill>
              </a:uFill>
              <a:latin typeface="Calibri"/>
            </a:endParaRPr>
          </a:p>
        </p:txBody>
      </p:sp>
      <p:sp>
        <p:nvSpPr>
          <p:cNvPr id="163"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D7D6EE8A-337B-4755-8D9C-2F36CBD8A200}"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4"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165" name="TextShape 2"/>
          <p:cNvSpPr txBox="1"/>
          <p:nvPr/>
        </p:nvSpPr>
        <p:spPr>
          <a:xfrm>
            <a:off x="457200" y="1600200"/>
            <a:ext cx="7619760" cy="4800240"/>
          </a:xfrm>
          <a:prstGeom prst="rect">
            <a:avLst/>
          </a:prstGeom>
          <a:noFill/>
          <a:ln>
            <a:noFill/>
          </a:ln>
        </p:spPr>
        <p:txBody>
          <a:bodyPr/>
          <a:p>
            <a:pPr>
              <a:lnSpc>
                <a:spcPct val="100000"/>
              </a:lnSpc>
            </a:pPr>
            <a:r>
              <a:rPr lang="fr-FR" sz="2600" spc="-1" strike="noStrike">
                <a:solidFill>
                  <a:srgbClr val="ff388c"/>
                </a:solidFill>
                <a:uFill>
                  <a:solidFill>
                    <a:srgbClr val="ffffff"/>
                  </a:solidFill>
                </a:uFill>
                <a:latin typeface="Calibri"/>
              </a:rPr>
              <a:t>Supports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Matériaux sur lesquels sont enregistrées les informations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Simple contenant</a:t>
            </a: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Quatre grandes familles de technologies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Courier New"/>
              <a:buChar char="o"/>
            </a:pPr>
            <a:r>
              <a:rPr lang="fr-FR" sz="2000" spc="-1" strike="noStrike">
                <a:solidFill>
                  <a:srgbClr val="000000"/>
                </a:solidFill>
                <a:uFill>
                  <a:solidFill>
                    <a:srgbClr val="ffffff"/>
                  </a:solidFill>
                </a:uFill>
                <a:latin typeface="Calibri"/>
              </a:rPr>
              <a:t>mécaniques/analogiques (rubans perforés)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Courier New"/>
              <a:buChar char="o"/>
            </a:pPr>
            <a:r>
              <a:rPr lang="fr-FR" sz="2000" spc="-1" strike="noStrike">
                <a:solidFill>
                  <a:srgbClr val="000000"/>
                </a:solidFill>
                <a:uFill>
                  <a:solidFill>
                    <a:srgbClr val="ffffff"/>
                  </a:solidFill>
                </a:uFill>
                <a:latin typeface="Calibri"/>
              </a:rPr>
              <a:t>magnétiques (bande, disque dur)</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Courier New"/>
              <a:buChar char="o"/>
            </a:pPr>
            <a:r>
              <a:rPr lang="fr-FR" sz="2000" spc="-1" strike="noStrike">
                <a:solidFill>
                  <a:srgbClr val="000000"/>
                </a:solidFill>
                <a:uFill>
                  <a:solidFill>
                    <a:srgbClr val="ffffff"/>
                  </a:solidFill>
                </a:uFill>
                <a:latin typeface="Calibri"/>
              </a:rPr>
              <a:t>optiques comme les CD-R ou DVD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Courier New"/>
              <a:buChar char="o"/>
            </a:pPr>
            <a:r>
              <a:rPr lang="fr-FR" sz="2000" spc="-1" strike="noStrike">
                <a:solidFill>
                  <a:srgbClr val="000000"/>
                </a:solidFill>
                <a:uFill>
                  <a:solidFill>
                    <a:srgbClr val="ffffff"/>
                  </a:solidFill>
                </a:uFill>
                <a:latin typeface="Calibri"/>
              </a:rPr>
              <a:t>mémoires flash </a:t>
            </a: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166"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CFB8A316-CDFA-45AB-AACC-DACCE75D429D}"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7"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168" name="TextShape 2"/>
          <p:cNvSpPr txBox="1"/>
          <p:nvPr/>
        </p:nvSpPr>
        <p:spPr>
          <a:xfrm>
            <a:off x="457200" y="1600200"/>
            <a:ext cx="7619760" cy="4800240"/>
          </a:xfrm>
          <a:prstGeom prst="rect">
            <a:avLst/>
          </a:prstGeom>
          <a:noFill/>
          <a:ln>
            <a:noFill/>
          </a:ln>
        </p:spPr>
        <p:txBody>
          <a:bodyPr/>
          <a:p>
            <a:pPr>
              <a:lnSpc>
                <a:spcPct val="100000"/>
              </a:lnSpc>
            </a:pPr>
            <a:r>
              <a:rPr lang="fr-FR" sz="2600" spc="-1" strike="noStrike">
                <a:solidFill>
                  <a:srgbClr val="ff388c"/>
                </a:solidFill>
                <a:uFill>
                  <a:solidFill>
                    <a:srgbClr val="ffffff"/>
                  </a:solidFill>
                </a:uFill>
                <a:latin typeface="Calibri"/>
              </a:rPr>
              <a:t>Supports</a:t>
            </a: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169"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FE9A94A2-1FD3-47DE-98BF-267908693888}"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pic>
        <p:nvPicPr>
          <p:cNvPr id="170" name="Picture 4" descr=""/>
          <p:cNvPicPr/>
          <p:nvPr/>
        </p:nvPicPr>
        <p:blipFill>
          <a:blip r:embed="rId1"/>
          <a:stretch/>
        </p:blipFill>
        <p:spPr>
          <a:xfrm>
            <a:off x="179640" y="2450160"/>
            <a:ext cx="4668480" cy="3125520"/>
          </a:xfrm>
          <a:prstGeom prst="rect">
            <a:avLst/>
          </a:prstGeom>
          <a:ln>
            <a:noFill/>
          </a:ln>
        </p:spPr>
      </p:pic>
      <p:pic>
        <p:nvPicPr>
          <p:cNvPr id="171" name="Picture 7" descr=""/>
          <p:cNvPicPr/>
          <p:nvPr/>
        </p:nvPicPr>
        <p:blipFill>
          <a:blip r:embed="rId2"/>
          <a:stretch/>
        </p:blipFill>
        <p:spPr>
          <a:xfrm>
            <a:off x="4399200" y="2692800"/>
            <a:ext cx="4000320" cy="2725200"/>
          </a:xfrm>
          <a:prstGeom prst="rect">
            <a:avLst/>
          </a:prstGeom>
          <a:ln>
            <a:noFill/>
          </a:ln>
        </p:spPr>
      </p:pic>
    </p:spTree>
  </p:cSld>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2"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173" name="TextShape 2"/>
          <p:cNvSpPr txBox="1"/>
          <p:nvPr/>
        </p:nvSpPr>
        <p:spPr>
          <a:xfrm>
            <a:off x="457200" y="1600200"/>
            <a:ext cx="7619760" cy="4800240"/>
          </a:xfrm>
          <a:prstGeom prst="rect">
            <a:avLst/>
          </a:prstGeom>
          <a:noFill/>
          <a:ln>
            <a:noFill/>
          </a:ln>
        </p:spPr>
        <p:txBody>
          <a:bodyPr/>
          <a:p>
            <a:pPr marL="114480">
              <a:lnSpc>
                <a:spcPct val="100000"/>
              </a:lnSpc>
            </a:pPr>
            <a:r>
              <a:rPr lang="fr-FR" sz="2200" spc="-1" strike="noStrike">
                <a:solidFill>
                  <a:srgbClr val="ff388c"/>
                </a:solidFill>
                <a:uFill>
                  <a:solidFill>
                    <a:srgbClr val="ffffff"/>
                  </a:solidFill>
                </a:uFill>
                <a:latin typeface="Calibri"/>
              </a:rPr>
              <a:t>Supports</a:t>
            </a:r>
            <a:endParaRPr lang="fr-FR" sz="2200" spc="-1" strike="noStrike">
              <a:solidFill>
                <a:srgbClr val="000000"/>
              </a:solidFill>
              <a:uFill>
                <a:solidFill>
                  <a:srgbClr val="ffffff"/>
                </a:solidFill>
              </a:uFill>
              <a:latin typeface="Calibri"/>
            </a:endParaRPr>
          </a:p>
          <a:p>
            <a:pPr marL="114480">
              <a:lnSpc>
                <a:spcPct val="100000"/>
              </a:lnSpc>
            </a:pPr>
            <a:r>
              <a:rPr lang="fr-FR" sz="2400" spc="-1" strike="noStrike">
                <a:solidFill>
                  <a:srgbClr val="000000"/>
                </a:solidFill>
                <a:uFill>
                  <a:solidFill>
                    <a:srgbClr val="ffffff"/>
                  </a:solidFill>
                </a:uFill>
                <a:latin typeface="Calibri"/>
              </a:rPr>
              <a:t>Différents facteurs de dégradation :</a:t>
            </a:r>
            <a:endParaRPr lang="fr-FR" sz="2200" spc="-1" strike="noStrike">
              <a:solidFill>
                <a:srgbClr val="000000"/>
              </a:solidFill>
              <a:uFill>
                <a:solidFill>
                  <a:srgbClr val="ffffff"/>
                </a:solidFill>
              </a:uFill>
              <a:latin typeface="Calibri"/>
            </a:endParaRPr>
          </a:p>
          <a:p>
            <a:pPr lvl="2" marL="1005840" indent="-228240">
              <a:lnSpc>
                <a:spcPct val="80000"/>
              </a:lnSpc>
              <a:buClr>
                <a:srgbClr val="ff388c"/>
              </a:buClr>
              <a:buFont typeface="Arial"/>
              <a:buChar char="•"/>
            </a:pPr>
            <a:r>
              <a:rPr lang="fr-FR" sz="2000" spc="-1" strike="noStrike">
                <a:solidFill>
                  <a:srgbClr val="000000"/>
                </a:solidFill>
                <a:uFill>
                  <a:solidFill>
                    <a:srgbClr val="ffffff"/>
                  </a:solidFill>
                </a:uFill>
                <a:latin typeface="Calibri"/>
              </a:rPr>
              <a:t>usure liée à une lecture répétée</a:t>
            </a:r>
            <a:endParaRPr lang="fr-FR" sz="1600" spc="-1" strike="noStrike">
              <a:solidFill>
                <a:srgbClr val="000000"/>
              </a:solidFill>
              <a:uFill>
                <a:solidFill>
                  <a:srgbClr val="ffffff"/>
                </a:solidFill>
              </a:uFill>
              <a:latin typeface="Calibri"/>
            </a:endParaRPr>
          </a:p>
          <a:p>
            <a:pPr lvl="2" marL="1005840" indent="-228240">
              <a:lnSpc>
                <a:spcPct val="80000"/>
              </a:lnSpc>
              <a:buClr>
                <a:srgbClr val="ff388c"/>
              </a:buClr>
              <a:buFont typeface="Arial"/>
              <a:buChar char="•"/>
            </a:pPr>
            <a:r>
              <a:rPr lang="fr-FR" sz="2000" spc="-1" strike="noStrike">
                <a:solidFill>
                  <a:srgbClr val="000000"/>
                </a:solidFill>
                <a:uFill>
                  <a:solidFill>
                    <a:srgbClr val="ffffff"/>
                  </a:solidFill>
                </a:uFill>
                <a:latin typeface="Calibri"/>
              </a:rPr>
              <a:t>conditions de stockage inappropriées </a:t>
            </a:r>
            <a:endParaRPr lang="fr-FR" sz="1600" spc="-1" strike="noStrike">
              <a:solidFill>
                <a:srgbClr val="000000"/>
              </a:solidFill>
              <a:uFill>
                <a:solidFill>
                  <a:srgbClr val="ffffff"/>
                </a:solidFill>
              </a:uFill>
              <a:latin typeface="Calibri"/>
            </a:endParaRPr>
          </a:p>
          <a:p>
            <a:pPr lvl="2" marL="1005840" indent="-228240">
              <a:lnSpc>
                <a:spcPct val="80000"/>
              </a:lnSpc>
              <a:buClr>
                <a:srgbClr val="ff388c"/>
              </a:buClr>
              <a:buFont typeface="Arial"/>
              <a:buChar char="•"/>
            </a:pPr>
            <a:r>
              <a:rPr lang="fr-FR" sz="2000" spc="-1" strike="noStrike">
                <a:solidFill>
                  <a:srgbClr val="000000"/>
                </a:solidFill>
                <a:uFill>
                  <a:solidFill>
                    <a:srgbClr val="ffffff"/>
                  </a:solidFill>
                </a:uFill>
                <a:latin typeface="Calibri"/>
              </a:rPr>
              <a:t>erreurs humaines</a:t>
            </a:r>
            <a:endParaRPr lang="fr-FR" sz="1600" spc="-1" strike="noStrike">
              <a:solidFill>
                <a:srgbClr val="000000"/>
              </a:solidFill>
              <a:uFill>
                <a:solidFill>
                  <a:srgbClr val="ffffff"/>
                </a:solidFill>
              </a:uFill>
              <a:latin typeface="Calibri"/>
            </a:endParaRPr>
          </a:p>
          <a:p>
            <a:pPr lvl="2" marL="1005840" indent="-228240">
              <a:lnSpc>
                <a:spcPct val="80000"/>
              </a:lnSpc>
              <a:buClr>
                <a:srgbClr val="ff388c"/>
              </a:buClr>
              <a:buFont typeface="Arial"/>
              <a:buChar char="•"/>
            </a:pPr>
            <a:r>
              <a:rPr lang="fr-FR" sz="2000" spc="-1" strike="noStrike">
                <a:solidFill>
                  <a:srgbClr val="000000"/>
                </a:solidFill>
                <a:uFill>
                  <a:solidFill>
                    <a:srgbClr val="ffffff"/>
                  </a:solidFill>
                </a:uFill>
                <a:latin typeface="Calibri"/>
              </a:rPr>
              <a:t>obsolescence matérielle</a:t>
            </a:r>
            <a:endParaRPr lang="fr-FR" sz="1600" spc="-1" strike="noStrike">
              <a:solidFill>
                <a:srgbClr val="000000"/>
              </a:solidFill>
              <a:uFill>
                <a:solidFill>
                  <a:srgbClr val="ffffff"/>
                </a:solidFill>
              </a:uFill>
              <a:latin typeface="Calibri"/>
            </a:endParaRPr>
          </a:p>
          <a:p>
            <a:pPr lvl="2" marL="1005840" indent="-228240">
              <a:lnSpc>
                <a:spcPct val="80000"/>
              </a:lnSpc>
              <a:buClr>
                <a:srgbClr val="ff388c"/>
              </a:buClr>
              <a:buFont typeface="Arial"/>
              <a:buChar char="•"/>
            </a:pPr>
            <a:r>
              <a:rPr lang="fr-FR" sz="2000" spc="-1" strike="noStrike">
                <a:solidFill>
                  <a:srgbClr val="000000"/>
                </a:solidFill>
                <a:uFill>
                  <a:solidFill>
                    <a:srgbClr val="ffffff"/>
                  </a:solidFill>
                </a:uFill>
                <a:latin typeface="Calibri"/>
              </a:rPr>
              <a:t>obsolescence technologique. Deux facteurs principaux : évolutions d’une technologie par ses fabrications et  évolutions du marché</a:t>
            </a:r>
            <a:endParaRPr lang="fr-FR" sz="1600" spc="-1" strike="noStrike">
              <a:solidFill>
                <a:srgbClr val="000000"/>
              </a:solidFill>
              <a:uFill>
                <a:solidFill>
                  <a:srgbClr val="ffffff"/>
                </a:solidFill>
              </a:uFill>
              <a:latin typeface="Calibri"/>
            </a:endParaRPr>
          </a:p>
          <a:p>
            <a:pPr lvl="2" marL="1005840" indent="-228240">
              <a:lnSpc>
                <a:spcPct val="80000"/>
              </a:lnSpc>
              <a:buClr>
                <a:srgbClr val="ff388c"/>
              </a:buClr>
              <a:buFont typeface="Arial"/>
              <a:buChar char="•"/>
            </a:pPr>
            <a:r>
              <a:rPr lang="fr-FR" sz="2000" spc="-1" strike="noStrike">
                <a:solidFill>
                  <a:srgbClr val="000000"/>
                </a:solidFill>
                <a:uFill>
                  <a:solidFill>
                    <a:srgbClr val="ffffff"/>
                  </a:solidFill>
                </a:uFill>
                <a:latin typeface="Calibri"/>
              </a:rPr>
              <a:t>sinistres</a:t>
            </a:r>
            <a:endParaRPr lang="fr-FR" sz="16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174"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1B04D416-4764-434B-A6F4-ABC1EFDC2689}"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5"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176" name="TextShape 2"/>
          <p:cNvSpPr txBox="1"/>
          <p:nvPr/>
        </p:nvSpPr>
        <p:spPr>
          <a:xfrm>
            <a:off x="457200" y="1600200"/>
            <a:ext cx="7619760" cy="4800240"/>
          </a:xfrm>
          <a:prstGeom prst="rect">
            <a:avLst/>
          </a:prstGeom>
          <a:noFill/>
          <a:ln>
            <a:noFill/>
          </a:ln>
        </p:spPr>
        <p:txBody>
          <a:bodyPr/>
          <a:p>
            <a:pPr>
              <a:lnSpc>
                <a:spcPct val="100000"/>
              </a:lnSpc>
            </a:pPr>
            <a:r>
              <a:rPr lang="fr-FR" sz="2600" spc="-1" strike="noStrike">
                <a:solidFill>
                  <a:srgbClr val="ff388c"/>
                </a:solidFill>
                <a:uFill>
                  <a:solidFill>
                    <a:srgbClr val="ffffff"/>
                  </a:solidFill>
                </a:uFill>
                <a:latin typeface="Calibri"/>
              </a:rPr>
              <a:t>Supports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Pas de support absolument pérenne, 5 à 10 ans maxi pour un support type CD ou DVD</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Certains supports embarquent des garanties sur l’intégrité</a:t>
            </a:r>
            <a:endParaRPr lang="fr-FR" sz="2200" spc="-1" strike="noStrike">
              <a:solidFill>
                <a:srgbClr val="000000"/>
              </a:solidFill>
              <a:uFill>
                <a:solidFill>
                  <a:srgbClr val="ffffff"/>
                </a:solidFill>
              </a:uFill>
              <a:latin typeface="Calibri"/>
            </a:endParaRPr>
          </a:p>
          <a:p>
            <a:r>
              <a:rPr lang="fr-FR" sz="1900" spc="-1" strike="noStrike">
                <a:solidFill>
                  <a:srgbClr val="000000"/>
                </a:solidFill>
                <a:uFill>
                  <a:solidFill>
                    <a:srgbClr val="ffffff"/>
                  </a:solidFill>
                </a:uFill>
                <a:latin typeface="Calibri"/>
              </a:rPr>
              <a:t>Ex : supports non réinscriptibles, ou fonctionnalités liées aux outils de supervision des infrastructures de stockage</a:t>
            </a: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Quel que soit le support choisi, il faut mettre en œuvre :</a:t>
            </a:r>
            <a:endParaRPr lang="fr-FR" sz="2200" spc="-1" strike="noStrike">
              <a:solidFill>
                <a:srgbClr val="000000"/>
              </a:solidFill>
              <a:uFill>
                <a:solidFill>
                  <a:srgbClr val="ffffff"/>
                </a:solidFill>
              </a:uFill>
              <a:latin typeface="Calibri"/>
            </a:endParaRPr>
          </a:p>
          <a:p>
            <a:pPr lvl="1" marL="640080" indent="-228240">
              <a:lnSpc>
                <a:spcPct val="100000"/>
              </a:lnSpc>
              <a:buClr>
                <a:srgbClr val="e40059"/>
              </a:buClr>
              <a:buFont typeface="Wingdings" charset="2"/>
              <a:buChar char=""/>
            </a:pPr>
            <a:r>
              <a:rPr lang="fr-FR" sz="2000" spc="-1" strike="noStrike">
                <a:solidFill>
                  <a:srgbClr val="000000"/>
                </a:solidFill>
                <a:uFill>
                  <a:solidFill>
                    <a:srgbClr val="ffffff"/>
                  </a:solidFill>
                </a:uFill>
                <a:latin typeface="Calibri"/>
              </a:rPr>
              <a:t>des contrôles périodiques </a:t>
            </a:r>
            <a:endParaRPr lang="fr-FR" sz="1800" spc="-1" strike="noStrike">
              <a:solidFill>
                <a:srgbClr val="000000"/>
              </a:solidFill>
              <a:uFill>
                <a:solidFill>
                  <a:srgbClr val="ffffff"/>
                </a:solidFill>
              </a:uFill>
              <a:latin typeface="Calibri"/>
            </a:endParaRPr>
          </a:p>
          <a:p>
            <a:pPr lvl="1" marL="640080" indent="-228240">
              <a:lnSpc>
                <a:spcPct val="100000"/>
              </a:lnSpc>
              <a:buClr>
                <a:srgbClr val="e40059"/>
              </a:buClr>
              <a:buFont typeface="Wingdings" charset="2"/>
              <a:buChar char=""/>
            </a:pPr>
            <a:r>
              <a:rPr lang="fr-FR" sz="2000" spc="-1" strike="noStrike">
                <a:solidFill>
                  <a:srgbClr val="000000"/>
                </a:solidFill>
                <a:uFill>
                  <a:solidFill>
                    <a:srgbClr val="ffffff"/>
                  </a:solidFill>
                </a:uFill>
                <a:latin typeface="Calibri"/>
              </a:rPr>
              <a:t>planifier des opérations de migration</a:t>
            </a:r>
            <a:endParaRPr lang="fr-FR" sz="18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Réplication:</a:t>
            </a:r>
            <a:endParaRPr lang="fr-FR" sz="2200" spc="-1" strike="noStrike">
              <a:solidFill>
                <a:srgbClr val="000000"/>
              </a:solidFill>
              <a:uFill>
                <a:solidFill>
                  <a:srgbClr val="ffffff"/>
                </a:solidFill>
              </a:uFill>
              <a:latin typeface="Calibri"/>
            </a:endParaRPr>
          </a:p>
          <a:p>
            <a:pPr lvl="1" marL="640080" indent="-228240">
              <a:lnSpc>
                <a:spcPct val="100000"/>
              </a:lnSpc>
              <a:buClr>
                <a:srgbClr val="e40059"/>
              </a:buClr>
              <a:buFont typeface="Wingdings" charset="2"/>
              <a:buChar char=""/>
            </a:pPr>
            <a:r>
              <a:rPr lang="fr-FR" sz="2000" spc="-1" strike="noStrike">
                <a:solidFill>
                  <a:srgbClr val="000000"/>
                </a:solidFill>
                <a:uFill>
                  <a:solidFill>
                    <a:srgbClr val="ffffff"/>
                  </a:solidFill>
                </a:uFill>
                <a:latin typeface="Calibri"/>
              </a:rPr>
              <a:t>sur 2 technologies différentes (ex : serveur + bandes)</a:t>
            </a:r>
            <a:endParaRPr lang="fr-FR" sz="1800" spc="-1" strike="noStrike">
              <a:solidFill>
                <a:srgbClr val="000000"/>
              </a:solidFill>
              <a:uFill>
                <a:solidFill>
                  <a:srgbClr val="ffffff"/>
                </a:solidFill>
              </a:uFill>
              <a:latin typeface="Calibri"/>
            </a:endParaRPr>
          </a:p>
          <a:p>
            <a:pPr lvl="1" marL="640080" indent="-228240">
              <a:lnSpc>
                <a:spcPct val="100000"/>
              </a:lnSpc>
              <a:buClr>
                <a:srgbClr val="e40059"/>
              </a:buClr>
              <a:buFont typeface="Wingdings" charset="2"/>
              <a:buChar char=""/>
            </a:pPr>
            <a:r>
              <a:rPr lang="fr-FR" sz="2000" spc="-1" strike="noStrike">
                <a:solidFill>
                  <a:srgbClr val="000000"/>
                </a:solidFill>
                <a:uFill>
                  <a:solidFill>
                    <a:srgbClr val="ffffff"/>
                  </a:solidFill>
                </a:uFill>
                <a:latin typeface="Calibri"/>
              </a:rPr>
              <a:t>sur 2 sites distants</a:t>
            </a:r>
            <a:endParaRPr lang="fr-FR" sz="18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177"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4E5494B3-1F5F-4E4C-AF09-B7B6216F2E24}"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8"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179" name="TextShape 2"/>
          <p:cNvSpPr txBox="1"/>
          <p:nvPr/>
        </p:nvSpPr>
        <p:spPr>
          <a:xfrm>
            <a:off x="457200" y="1600200"/>
            <a:ext cx="7619760" cy="4800240"/>
          </a:xfrm>
          <a:prstGeom prst="rect">
            <a:avLst/>
          </a:prstGeom>
          <a:noFill/>
          <a:ln>
            <a:noFill/>
          </a:ln>
        </p:spPr>
        <p:txBody>
          <a:bodyPr/>
          <a:p>
            <a:pPr>
              <a:lnSpc>
                <a:spcPct val="100000"/>
              </a:lnSpc>
            </a:pPr>
            <a:r>
              <a:rPr lang="fr-FR" sz="2600" spc="-1" strike="noStrike">
                <a:solidFill>
                  <a:srgbClr val="ff388c"/>
                </a:solidFill>
                <a:uFill>
                  <a:solidFill>
                    <a:srgbClr val="ffffff"/>
                  </a:solidFill>
                </a:uFill>
                <a:latin typeface="Calibri"/>
              </a:rPr>
              <a:t>Supports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Sélectionner des produits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Robustes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Résistants aux agressions de l’environnement</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Vieillissement lent</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Normalisés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Fabriqués par des prestataires garantissant leur bonne stabilité technologique et leur universalité</a:t>
            </a: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180"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6730EAE2-8EE6-4603-9CF5-4C4FA790CB94}"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1" name="TextShape 1"/>
          <p:cNvSpPr txBox="1"/>
          <p:nvPr/>
        </p:nvSpPr>
        <p:spPr>
          <a:xfrm>
            <a:off x="457200" y="1600200"/>
            <a:ext cx="7619760" cy="4800240"/>
          </a:xfrm>
          <a:prstGeom prst="rect">
            <a:avLst/>
          </a:prstGeom>
          <a:noFill/>
          <a:ln>
            <a:noFill/>
          </a:ln>
        </p:spPr>
        <p:txBody>
          <a:bodyPr/>
          <a:p>
            <a:endParaRPr lang="fr-FR" sz="2200" spc="-1" strike="noStrike">
              <a:solidFill>
                <a:srgbClr val="000000"/>
              </a:solidFill>
              <a:uFill>
                <a:solidFill>
                  <a:srgbClr val="ffffff"/>
                </a:solidFill>
              </a:uFill>
              <a:latin typeface="Calibri"/>
            </a:endParaRPr>
          </a:p>
        </p:txBody>
      </p:sp>
      <p:sp>
        <p:nvSpPr>
          <p:cNvPr id="182" name="TextShape 2"/>
          <p:cNvSpPr txBox="1"/>
          <p:nvPr/>
        </p:nvSpPr>
        <p:spPr>
          <a:xfrm>
            <a:off x="8531640" y="5649120"/>
            <a:ext cx="548280" cy="396000"/>
          </a:xfrm>
          <a:prstGeom prst="rect">
            <a:avLst/>
          </a:prstGeom>
          <a:noFill/>
          <a:ln>
            <a:noFill/>
          </a:ln>
        </p:spPr>
        <p:txBody>
          <a:bodyPr lIns="0" rIns="0" tIns="0" bIns="0" anchor="ctr"/>
          <a:p>
            <a:pPr algn="ctr">
              <a:lnSpc>
                <a:spcPct val="100000"/>
              </a:lnSpc>
            </a:pPr>
            <a:fld id="{822BF800-F428-41D0-B243-9D6ABD3C314E}"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pic>
        <p:nvPicPr>
          <p:cNvPr id="183" name="Image 4" descr=""/>
          <p:cNvPicPr/>
          <p:nvPr/>
        </p:nvPicPr>
        <p:blipFill>
          <a:blip r:embed="rId1"/>
          <a:srcRect l="2931" t="0" r="0" b="0"/>
          <a:stretch/>
        </p:blipFill>
        <p:spPr>
          <a:xfrm>
            <a:off x="102960" y="908640"/>
            <a:ext cx="8357040" cy="5047920"/>
          </a:xfrm>
          <a:prstGeom prst="rect">
            <a:avLst/>
          </a:prstGeom>
          <a:ln>
            <a:noFill/>
          </a:ln>
        </p:spPr>
      </p:pic>
    </p:spTree>
  </p:cSld>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4"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185" name="TextShape 2"/>
          <p:cNvSpPr txBox="1"/>
          <p:nvPr/>
        </p:nvSpPr>
        <p:spPr>
          <a:xfrm>
            <a:off x="457200" y="1600200"/>
            <a:ext cx="7619760" cy="480024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Formats</a:t>
            </a:r>
            <a:endParaRPr lang="fr-FR" sz="2200" spc="-1" strike="noStrike">
              <a:solidFill>
                <a:srgbClr val="000000"/>
              </a:solidFill>
              <a:uFill>
                <a:solidFill>
                  <a:srgbClr val="ffffff"/>
                </a:solidFill>
              </a:uFill>
              <a:latin typeface="Calibri"/>
            </a:endParaRPr>
          </a:p>
          <a:p>
            <a:pPr algn="ctr">
              <a:lnSpc>
                <a:spcPct val="100000"/>
              </a:lnSpc>
            </a:pPr>
            <a:r>
              <a:rPr i="1" lang="fr-FR" sz="2000" spc="-1" strike="noStrike">
                <a:solidFill>
                  <a:srgbClr val="000000"/>
                </a:solidFill>
                <a:uFill>
                  <a:solidFill>
                    <a:srgbClr val="ffffff"/>
                  </a:solidFill>
                </a:uFill>
                <a:latin typeface="Calibri"/>
              </a:rPr>
              <a:t>Quelques définitions</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186"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E78A84F6-2981-482F-BFAC-D2B8A368B804}"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
        <p:nvSpPr>
          <p:cNvPr id="187" name="CustomShape 4"/>
          <p:cNvSpPr/>
          <p:nvPr/>
        </p:nvSpPr>
        <p:spPr>
          <a:xfrm>
            <a:off x="467640" y="2421720"/>
            <a:ext cx="7992360" cy="1126800"/>
          </a:xfrm>
          <a:prstGeom prst="rect">
            <a:avLst/>
          </a:prstGeom>
          <a:noFill/>
          <a:ln>
            <a:noFill/>
          </a:ln>
        </p:spPr>
        <p:style>
          <a:lnRef idx="0"/>
          <a:fillRef idx="0"/>
          <a:effectRef idx="0"/>
          <a:fontRef idx="minor"/>
        </p:style>
        <p:txBody>
          <a:bodyPr lIns="90000" rIns="90000" tIns="45000" bIns="45000" anchor="ctr"/>
          <a:p>
            <a:pPr>
              <a:lnSpc>
                <a:spcPct val="100000"/>
              </a:lnSpc>
            </a:pPr>
            <a:r>
              <a:rPr lang="fr-FR" sz="1800" spc="-1" strike="noStrike">
                <a:solidFill>
                  <a:srgbClr val="000000"/>
                </a:solidFill>
                <a:uFill>
                  <a:solidFill>
                    <a:srgbClr val="ffffff"/>
                  </a:solidFill>
                </a:uFill>
                <a:latin typeface="Calibri"/>
              </a:rPr>
              <a:t>Un format de données est dit </a:t>
            </a:r>
            <a:r>
              <a:rPr b="1" lang="fr-FR" sz="3200" spc="-1" strike="noStrike">
                <a:solidFill>
                  <a:srgbClr val="000000"/>
                </a:solidFill>
                <a:uFill>
                  <a:solidFill>
                    <a:srgbClr val="ffffff"/>
                  </a:solidFill>
                </a:uFill>
                <a:latin typeface="Calibri"/>
              </a:rPr>
              <a:t>ouvert</a:t>
            </a:r>
            <a:r>
              <a:rPr lang="fr-FR" sz="1800" spc="-1" strike="noStrike">
                <a:solidFill>
                  <a:srgbClr val="000000"/>
                </a:solidFill>
                <a:uFill>
                  <a:solidFill>
                    <a:srgbClr val="ffffff"/>
                  </a:solidFill>
                </a:uFill>
                <a:latin typeface="Calibri"/>
              </a:rPr>
              <a:t> si son mode de représentation a été rendu public par son auteur et qu’aucune entrave légale ne s’oppose à sa libre utilisation (droit d’auteur, brevet, copyright).</a:t>
            </a:r>
            <a:endParaRPr lang="fr-FR" sz="1800" spc="-1" strike="noStrike">
              <a:solidFill>
                <a:srgbClr val="000000"/>
              </a:solidFill>
              <a:uFill>
                <a:solidFill>
                  <a:srgbClr val="ffffff"/>
                </a:solidFill>
              </a:uFill>
              <a:latin typeface="Arial"/>
            </a:endParaRPr>
          </a:p>
        </p:txBody>
      </p:sp>
      <p:sp>
        <p:nvSpPr>
          <p:cNvPr id="188" name="CustomShape 5"/>
          <p:cNvSpPr/>
          <p:nvPr/>
        </p:nvSpPr>
        <p:spPr>
          <a:xfrm>
            <a:off x="467640" y="3609360"/>
            <a:ext cx="7992360" cy="1126800"/>
          </a:xfrm>
          <a:prstGeom prst="rect">
            <a:avLst/>
          </a:prstGeom>
          <a:noFill/>
          <a:ln>
            <a:noFill/>
          </a:ln>
        </p:spPr>
        <p:style>
          <a:lnRef idx="0"/>
          <a:fillRef idx="0"/>
          <a:effectRef idx="0"/>
          <a:fontRef idx="minor"/>
        </p:style>
        <p:txBody>
          <a:bodyPr lIns="90000" rIns="90000" tIns="45000" bIns="45000" anchor="ctr"/>
          <a:p>
            <a:pPr>
              <a:lnSpc>
                <a:spcPct val="100000"/>
              </a:lnSpc>
            </a:pPr>
            <a:r>
              <a:rPr lang="fr-FR" sz="1800" spc="-1" strike="noStrike">
                <a:solidFill>
                  <a:srgbClr val="000000"/>
                </a:solidFill>
                <a:uFill>
                  <a:solidFill>
                    <a:srgbClr val="ffffff"/>
                  </a:solidFill>
                </a:uFill>
                <a:latin typeface="Calibri"/>
              </a:rPr>
              <a:t>Un format de données est dit </a:t>
            </a:r>
            <a:r>
              <a:rPr b="1" lang="fr-FR" sz="3200" spc="-1" strike="noStrike">
                <a:solidFill>
                  <a:srgbClr val="000000"/>
                </a:solidFill>
                <a:uFill>
                  <a:solidFill>
                    <a:srgbClr val="ffffff"/>
                  </a:solidFill>
                </a:uFill>
                <a:latin typeface="Calibri"/>
              </a:rPr>
              <a:t>propriétaire</a:t>
            </a:r>
            <a:r>
              <a:rPr lang="fr-FR" sz="1800" spc="-1" strike="noStrike">
                <a:solidFill>
                  <a:srgbClr val="000000"/>
                </a:solidFill>
                <a:uFill>
                  <a:solidFill>
                    <a:srgbClr val="ffffff"/>
                  </a:solidFill>
                </a:uFill>
                <a:latin typeface="Calibri"/>
              </a:rPr>
              <a:t> si sa création/invention est revendiquée légalement (brevet) par son auteur. Son utilisation peut être soumise à autorisation et/ou au paiement de droits.</a:t>
            </a:r>
            <a:endParaRPr lang="fr-FR" sz="1800" spc="-1" strike="noStrike">
              <a:solidFill>
                <a:srgbClr val="000000"/>
              </a:solidFill>
              <a:uFill>
                <a:solidFill>
                  <a:srgbClr val="ffffff"/>
                </a:solidFill>
              </a:uFill>
              <a:latin typeface="Arial"/>
            </a:endParaRPr>
          </a:p>
        </p:txBody>
      </p:sp>
      <p:sp>
        <p:nvSpPr>
          <p:cNvPr id="189" name="CustomShape 6"/>
          <p:cNvSpPr/>
          <p:nvPr/>
        </p:nvSpPr>
        <p:spPr>
          <a:xfrm>
            <a:off x="467640" y="4807440"/>
            <a:ext cx="7992360" cy="852480"/>
          </a:xfrm>
          <a:prstGeom prst="rect">
            <a:avLst/>
          </a:prstGeom>
          <a:noFill/>
          <a:ln>
            <a:noFill/>
          </a:ln>
        </p:spPr>
        <p:style>
          <a:lnRef idx="0"/>
          <a:fillRef idx="0"/>
          <a:effectRef idx="0"/>
          <a:fontRef idx="minor"/>
        </p:style>
        <p:txBody>
          <a:bodyPr lIns="90000" rIns="90000" tIns="45000" bIns="45000" anchor="ctr"/>
          <a:p>
            <a:pPr>
              <a:lnSpc>
                <a:spcPct val="100000"/>
              </a:lnSpc>
            </a:pPr>
            <a:r>
              <a:rPr lang="fr-FR" sz="1800" spc="-1" strike="noStrike">
                <a:solidFill>
                  <a:srgbClr val="000000"/>
                </a:solidFill>
                <a:uFill>
                  <a:solidFill>
                    <a:srgbClr val="ffffff"/>
                  </a:solidFill>
                </a:uFill>
                <a:latin typeface="Calibri"/>
              </a:rPr>
              <a:t>Un format de données est dit </a:t>
            </a:r>
            <a:r>
              <a:rPr b="1" lang="fr-FR" sz="3200" spc="-1" strike="noStrike">
                <a:solidFill>
                  <a:srgbClr val="000000"/>
                </a:solidFill>
                <a:uFill>
                  <a:solidFill>
                    <a:srgbClr val="ffffff"/>
                  </a:solidFill>
                </a:uFill>
                <a:latin typeface="Calibri"/>
              </a:rPr>
              <a:t>libre</a:t>
            </a:r>
            <a:r>
              <a:rPr lang="fr-FR" sz="1800" spc="-1" strike="noStrike">
                <a:solidFill>
                  <a:srgbClr val="000000"/>
                </a:solidFill>
                <a:uFill>
                  <a:solidFill>
                    <a:srgbClr val="ffffff"/>
                  </a:solidFill>
                </a:uFill>
                <a:latin typeface="Calibri"/>
              </a:rPr>
              <a:t> si son utilisation n’est soumise à aucune contrainte de droit.</a:t>
            </a:r>
            <a:endParaRPr lang="fr-FR" sz="1800" spc="-1" strike="noStrike">
              <a:solidFill>
                <a:srgbClr val="000000"/>
              </a:solidFill>
              <a:uFill>
                <a:solidFill>
                  <a:srgbClr val="ffffff"/>
                </a:solidFill>
              </a:uFill>
              <a:latin typeface="Arial"/>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0"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191" name="TextShape 2"/>
          <p:cNvSpPr txBox="1"/>
          <p:nvPr/>
        </p:nvSpPr>
        <p:spPr>
          <a:xfrm>
            <a:off x="457200" y="1600200"/>
            <a:ext cx="7619760" cy="480024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Formats</a:t>
            </a:r>
            <a:endParaRPr lang="fr-FR" sz="2200" spc="-1" strike="noStrike">
              <a:solidFill>
                <a:srgbClr val="000000"/>
              </a:solidFill>
              <a:uFill>
                <a:solidFill>
                  <a:srgbClr val="ffffff"/>
                </a:solidFill>
              </a:uFill>
              <a:latin typeface="Calibri"/>
            </a:endParaRPr>
          </a:p>
          <a:p>
            <a:pPr algn="ctr">
              <a:lnSpc>
                <a:spcPct val="100000"/>
              </a:lnSpc>
            </a:pPr>
            <a:r>
              <a:rPr i="1" lang="fr-FR" sz="2000" spc="-1" strike="noStrike">
                <a:solidFill>
                  <a:srgbClr val="000000"/>
                </a:solidFill>
                <a:uFill>
                  <a:solidFill>
                    <a:srgbClr val="ffffff"/>
                  </a:solidFill>
                </a:uFill>
                <a:latin typeface="Calibri"/>
              </a:rPr>
              <a:t>Quelques définitions</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192"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570CC0E6-BF42-421F-8C51-D44685CE437F}"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
        <p:nvSpPr>
          <p:cNvPr id="193" name="CustomShape 4"/>
          <p:cNvSpPr/>
          <p:nvPr/>
        </p:nvSpPr>
        <p:spPr>
          <a:xfrm>
            <a:off x="519120" y="2758680"/>
            <a:ext cx="7868880" cy="730440"/>
          </a:xfrm>
          <a:prstGeom prst="rect">
            <a:avLst/>
          </a:prstGeom>
          <a:noFill/>
          <a:ln>
            <a:noFill/>
          </a:ln>
        </p:spPr>
        <p:style>
          <a:lnRef idx="0"/>
          <a:fillRef idx="0"/>
          <a:effectRef idx="0"/>
          <a:fontRef idx="minor"/>
        </p:style>
        <p:txBody>
          <a:bodyPr lIns="90000" rIns="90000" tIns="45000" bIns="45000"/>
          <a:p>
            <a:pPr>
              <a:lnSpc>
                <a:spcPct val="100000"/>
              </a:lnSpc>
            </a:pPr>
            <a:r>
              <a:rPr lang="fr-FR" sz="1800" spc="-1" strike="noStrike">
                <a:solidFill>
                  <a:srgbClr val="000000"/>
                </a:solidFill>
                <a:uFill>
                  <a:solidFill>
                    <a:srgbClr val="ffffff"/>
                  </a:solidFill>
                </a:uFill>
                <a:latin typeface="Calibri"/>
              </a:rPr>
              <a:t>Un format est dit </a:t>
            </a:r>
            <a:r>
              <a:rPr b="1" lang="fr-FR" sz="2400" spc="-1" strike="noStrike">
                <a:solidFill>
                  <a:srgbClr val="000000"/>
                </a:solidFill>
                <a:uFill>
                  <a:solidFill>
                    <a:srgbClr val="ffffff"/>
                  </a:solidFill>
                </a:uFill>
                <a:latin typeface="Calibri"/>
              </a:rPr>
              <a:t>interopérable</a:t>
            </a:r>
            <a:r>
              <a:rPr lang="fr-FR" sz="1800" spc="-1" strike="noStrike">
                <a:solidFill>
                  <a:srgbClr val="000000"/>
                </a:solidFill>
                <a:uFill>
                  <a:solidFill>
                    <a:srgbClr val="ffffff"/>
                  </a:solidFill>
                </a:uFill>
                <a:latin typeface="Calibri"/>
              </a:rPr>
              <a:t> si son utilisation est entièrement compatible avec divers logiciels disponibles sur divers systèmes d’exploitation.</a:t>
            </a:r>
            <a:endParaRPr lang="fr-FR" sz="1800" spc="-1" strike="noStrike">
              <a:solidFill>
                <a:srgbClr val="000000"/>
              </a:solidFill>
              <a:uFill>
                <a:solidFill>
                  <a:srgbClr val="ffffff"/>
                </a:solidFill>
              </a:uFill>
              <a:latin typeface="Arial"/>
            </a:endParaRPr>
          </a:p>
        </p:txBody>
      </p:sp>
      <p:sp>
        <p:nvSpPr>
          <p:cNvPr id="194" name="CustomShape 5"/>
          <p:cNvSpPr/>
          <p:nvPr/>
        </p:nvSpPr>
        <p:spPr>
          <a:xfrm>
            <a:off x="539640" y="3817440"/>
            <a:ext cx="7868880" cy="1553400"/>
          </a:xfrm>
          <a:prstGeom prst="rect">
            <a:avLst/>
          </a:prstGeom>
          <a:noFill/>
          <a:ln>
            <a:noFill/>
          </a:ln>
        </p:spPr>
        <p:style>
          <a:lnRef idx="0"/>
          <a:fillRef idx="0"/>
          <a:effectRef idx="0"/>
          <a:fontRef idx="minor"/>
        </p:style>
        <p:txBody>
          <a:bodyPr lIns="90000" rIns="90000" tIns="45000" bIns="45000"/>
          <a:p>
            <a:pPr>
              <a:lnSpc>
                <a:spcPct val="100000"/>
              </a:lnSpc>
            </a:pPr>
            <a:r>
              <a:rPr lang="fr-FR" sz="1800" spc="-1" strike="noStrike">
                <a:solidFill>
                  <a:srgbClr val="000000"/>
                </a:solidFill>
                <a:uFill>
                  <a:solidFill>
                    <a:srgbClr val="ffffff"/>
                  </a:solidFill>
                </a:uFill>
                <a:latin typeface="Calibri"/>
              </a:rPr>
              <a:t>Un format peut être considéré comme un </a:t>
            </a:r>
            <a:r>
              <a:rPr b="1" lang="fr-FR" sz="2400" spc="-1" strike="noStrike">
                <a:solidFill>
                  <a:srgbClr val="000000"/>
                </a:solidFill>
                <a:uFill>
                  <a:solidFill>
                    <a:srgbClr val="ffffff"/>
                  </a:solidFill>
                </a:uFill>
                <a:latin typeface="Calibri"/>
              </a:rPr>
              <a:t>standard</a:t>
            </a:r>
            <a:r>
              <a:rPr lang="fr-FR" sz="1800" spc="-1" strike="noStrike">
                <a:solidFill>
                  <a:srgbClr val="000000"/>
                </a:solidFill>
                <a:uFill>
                  <a:solidFill>
                    <a:srgbClr val="ffffff"/>
                  </a:solidFill>
                </a:uFill>
                <a:latin typeface="Calibri"/>
              </a:rPr>
              <a:t> si ce dernier est adopté par une grande communauté d’utilisateurs (universel, standard de fait) où si ses spécifications techniques et évolutions sont définies et gérées par un organisme de normalisation. Il apparaît évident qu’un standard doit remplir des garanties d’interopérabilité, et idéalement d’ouverture …</a:t>
            </a:r>
            <a:endParaRPr lang="fr-FR" sz="1800" spc="-1" strike="noStrike">
              <a:solidFill>
                <a:srgbClr val="000000"/>
              </a:solidFill>
              <a:uFill>
                <a:solidFill>
                  <a:srgbClr val="ffffff"/>
                </a:solidFill>
              </a:uFill>
              <a:latin typeface="Arial"/>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5"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196" name="TextShape 2"/>
          <p:cNvSpPr txBox="1"/>
          <p:nvPr/>
        </p:nvSpPr>
        <p:spPr>
          <a:xfrm>
            <a:off x="457200" y="1600200"/>
            <a:ext cx="7619760" cy="4800240"/>
          </a:xfrm>
          <a:prstGeom prst="rect">
            <a:avLst/>
          </a:prstGeom>
          <a:noFill/>
          <a:ln>
            <a:noFill/>
          </a:ln>
        </p:spPr>
        <p:txBody>
          <a:bodyPr/>
          <a:p>
            <a:pPr marL="114480">
              <a:lnSpc>
                <a:spcPct val="100000"/>
              </a:lnSpc>
            </a:pPr>
            <a:r>
              <a:rPr lang="fr-FR" sz="2200" spc="-1" strike="noStrike">
                <a:solidFill>
                  <a:srgbClr val="ff388c"/>
                </a:solidFill>
                <a:uFill>
                  <a:solidFill>
                    <a:srgbClr val="ffffff"/>
                  </a:solidFill>
                </a:uFill>
                <a:latin typeface="Calibri"/>
              </a:rPr>
              <a:t>Formats</a:t>
            </a:r>
            <a:endParaRPr lang="fr-FR" sz="2200" spc="-1" strike="noStrike">
              <a:solidFill>
                <a:srgbClr val="000000"/>
              </a:solidFill>
              <a:uFill>
                <a:solidFill>
                  <a:srgbClr val="ffffff"/>
                </a:solidFill>
              </a:uFill>
              <a:latin typeface="Calibri"/>
            </a:endParaRPr>
          </a:p>
        </p:txBody>
      </p:sp>
      <p:sp>
        <p:nvSpPr>
          <p:cNvPr id="197"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7C48487F-0E2C-4B53-B5B6-17638F0947AE}"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pic>
        <p:nvPicPr>
          <p:cNvPr id="198" name="Picture 2" descr=""/>
          <p:cNvPicPr/>
          <p:nvPr/>
        </p:nvPicPr>
        <p:blipFill>
          <a:blip r:embed="rId1"/>
          <a:stretch/>
        </p:blipFill>
        <p:spPr>
          <a:xfrm>
            <a:off x="198360" y="2049120"/>
            <a:ext cx="8055360" cy="4259880"/>
          </a:xfrm>
          <a:prstGeom prst="rect">
            <a:avLst/>
          </a:prstGeom>
          <a:ln>
            <a:noFill/>
          </a:ln>
        </p:spPr>
      </p:pic>
    </p:spTree>
  </p:cSld>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6"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Présentations</a:t>
            </a:r>
            <a:endParaRPr lang="fr-FR" sz="1800" spc="-1" strike="noStrike">
              <a:solidFill>
                <a:srgbClr val="000000"/>
              </a:solidFill>
              <a:uFill>
                <a:solidFill>
                  <a:srgbClr val="ffffff"/>
                </a:solidFill>
              </a:uFill>
              <a:latin typeface="Calibri"/>
            </a:endParaRPr>
          </a:p>
        </p:txBody>
      </p:sp>
      <p:sp>
        <p:nvSpPr>
          <p:cNvPr id="127" name="TextShape 2"/>
          <p:cNvSpPr txBox="1"/>
          <p:nvPr/>
        </p:nvSpPr>
        <p:spPr>
          <a:xfrm>
            <a:off x="457200" y="1600200"/>
            <a:ext cx="7619760" cy="4800240"/>
          </a:xfrm>
          <a:prstGeom prst="rect">
            <a:avLst/>
          </a:prstGeom>
          <a:noFill/>
          <a:ln>
            <a:noFill/>
          </a:ln>
        </p:spPr>
        <p:txBody>
          <a:bodyPr/>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p:txBody>
      </p:sp>
      <p:sp>
        <p:nvSpPr>
          <p:cNvPr id="128"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A177C308-8589-493C-94A2-B5BAA0A49632}"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9"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200" name="TextShape 2"/>
          <p:cNvSpPr txBox="1"/>
          <p:nvPr/>
        </p:nvSpPr>
        <p:spPr>
          <a:xfrm>
            <a:off x="457200" y="1600200"/>
            <a:ext cx="7619760" cy="480024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Formats</a:t>
            </a:r>
            <a:endParaRPr lang="fr-FR" sz="2200" spc="-1" strike="noStrike">
              <a:solidFill>
                <a:srgbClr val="000000"/>
              </a:solidFill>
              <a:uFill>
                <a:solidFill>
                  <a:srgbClr val="ffffff"/>
                </a:solidFill>
              </a:uFill>
              <a:latin typeface="Calibri"/>
            </a:endParaRPr>
          </a:p>
          <a:p>
            <a:pPr algn="ctr">
              <a:lnSpc>
                <a:spcPct val="100000"/>
              </a:lnSpc>
            </a:pPr>
            <a:r>
              <a:rPr i="1" lang="fr-FR" sz="2000" spc="-1" strike="noStrike">
                <a:solidFill>
                  <a:srgbClr val="000000"/>
                </a:solidFill>
                <a:uFill>
                  <a:solidFill>
                    <a:srgbClr val="ffffff"/>
                  </a:solidFill>
                </a:uFill>
                <a:latin typeface="Calibri"/>
              </a:rPr>
              <a:t>Exigences</a:t>
            </a:r>
            <a:endParaRPr lang="fr-FR" sz="2200" spc="-1" strike="noStrike">
              <a:solidFill>
                <a:srgbClr val="000000"/>
              </a:solidFill>
              <a:uFill>
                <a:solidFill>
                  <a:srgbClr val="ffffff"/>
                </a:solidFill>
              </a:uFill>
              <a:latin typeface="Calibri"/>
            </a:endParaRPr>
          </a:p>
          <a:p>
            <a:pPr>
              <a:lnSpc>
                <a:spcPct val="100000"/>
              </a:lnSpc>
            </a:pPr>
            <a:r>
              <a:rPr lang="fr-FR" sz="2000" spc="-1" strike="noStrike">
                <a:solidFill>
                  <a:srgbClr val="000000"/>
                </a:solidFill>
                <a:uFill>
                  <a:solidFill>
                    <a:srgbClr val="ffffff"/>
                  </a:solidFill>
                </a:uFill>
                <a:latin typeface="Calibri"/>
              </a:rPr>
              <a:t>1</a:t>
            </a:r>
            <a:r>
              <a:rPr lang="fr-FR" sz="2000" spc="-1" strike="noStrike" baseline="30000">
                <a:solidFill>
                  <a:srgbClr val="000000"/>
                </a:solidFill>
                <a:uFill>
                  <a:solidFill>
                    <a:srgbClr val="ffffff"/>
                  </a:solidFill>
                </a:uFill>
                <a:latin typeface="Calibri"/>
              </a:rPr>
              <a:t>ère</a:t>
            </a:r>
            <a:r>
              <a:rPr lang="fr-FR" sz="2000" spc="-1" strike="noStrike">
                <a:solidFill>
                  <a:srgbClr val="000000"/>
                </a:solidFill>
                <a:uFill>
                  <a:solidFill>
                    <a:srgbClr val="ffffff"/>
                  </a:solidFill>
                </a:uFill>
                <a:latin typeface="Calibri"/>
              </a:rPr>
              <a:t> référence : référentiel général d’interopérabilité (RGI)</a:t>
            </a:r>
            <a:endParaRPr lang="fr-FR" sz="2200" spc="-1" strike="noStrike">
              <a:solidFill>
                <a:srgbClr val="000000"/>
              </a:solidFill>
              <a:uFill>
                <a:solidFill>
                  <a:srgbClr val="ffffff"/>
                </a:solidFill>
              </a:uFill>
              <a:latin typeface="Calibri"/>
            </a:endParaRPr>
          </a:p>
          <a:p>
            <a:pPr>
              <a:lnSpc>
                <a:spcPct val="100000"/>
              </a:lnSpc>
            </a:pPr>
            <a:r>
              <a:rPr lang="fr-FR" sz="2000" spc="-1" strike="noStrike">
                <a:solidFill>
                  <a:srgbClr val="000000"/>
                </a:solidFill>
                <a:uFill>
                  <a:solidFill>
                    <a:srgbClr val="ffffff"/>
                  </a:solidFill>
                </a:uFill>
                <a:latin typeface="Calibri"/>
              </a:rPr>
              <a:t>Il existe également des études et recommandations spécifiques selon les types de documents : plans, pdf, bases de données, documents audiovisuels</a:t>
            </a:r>
            <a:endParaRPr lang="fr-FR" sz="2200" spc="-1" strike="noStrike">
              <a:solidFill>
                <a:srgbClr val="000000"/>
              </a:solidFill>
              <a:uFill>
                <a:solidFill>
                  <a:srgbClr val="ffffff"/>
                </a:solidFill>
              </a:uFill>
              <a:latin typeface="Calibri"/>
            </a:endParaRPr>
          </a:p>
          <a:p>
            <a:pPr>
              <a:lnSpc>
                <a:spcPct val="100000"/>
              </a:lnSpc>
            </a:pPr>
            <a:r>
              <a:rPr lang="fr-FR" sz="2000" spc="-1" strike="noStrike" u="sng">
                <a:solidFill>
                  <a:srgbClr val="17bbfd"/>
                </a:solidFill>
                <a:uFill>
                  <a:solidFill>
                    <a:srgbClr val="ffffff"/>
                  </a:solidFill>
                </a:uFill>
                <a:latin typeface="Calibri"/>
                <a:hlinkClick r:id="rId1"/>
              </a:rPr>
              <a:t>http://www.archivesdefrance.culture.gouv.fr/gerer/archives-electroniques/formats-et-supports</a:t>
            </a:r>
            <a:r>
              <a:rPr lang="fr-FR" sz="2000" spc="-1" strike="noStrike" u="sng">
                <a:solidFill>
                  <a:srgbClr val="17bbfd"/>
                </a:solidFill>
                <a:uFill>
                  <a:solidFill>
                    <a:srgbClr val="ffffff"/>
                  </a:solidFill>
                </a:uFill>
                <a:latin typeface="Calibri"/>
                <a:hlinkClick r:id="rId2"/>
              </a:rPr>
              <a:t>/</a:t>
            </a:r>
            <a:endParaRPr lang="fr-FR" sz="2200" spc="-1" strike="noStrike">
              <a:solidFill>
                <a:srgbClr val="000000"/>
              </a:solidFill>
              <a:uFill>
                <a:solidFill>
                  <a:srgbClr val="ffffff"/>
                </a:solidFill>
              </a:uFill>
              <a:latin typeface="Calibri"/>
            </a:endParaRPr>
          </a:p>
          <a:p>
            <a:pPr>
              <a:lnSpc>
                <a:spcPct val="100000"/>
              </a:lnSpc>
            </a:pPr>
            <a:r>
              <a:rPr lang="fr-FR" sz="2000" spc="-1" strike="noStrike">
                <a:solidFill>
                  <a:srgbClr val="000000"/>
                </a:solidFill>
                <a:uFill>
                  <a:solidFill>
                    <a:srgbClr val="ffffff"/>
                  </a:solidFill>
                </a:uFill>
                <a:latin typeface="Calibri"/>
              </a:rPr>
              <a:t>Éviter les formats propriétaires (dépendance à une entreprise), préférer les formats ouverts et documentés</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201"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30AFF267-064E-4D7E-B703-4B131FAF2176}"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2"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203" name="TextShape 2"/>
          <p:cNvSpPr txBox="1"/>
          <p:nvPr/>
        </p:nvSpPr>
        <p:spPr>
          <a:xfrm>
            <a:off x="457200" y="1600200"/>
            <a:ext cx="7619760" cy="480024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Formats</a:t>
            </a:r>
            <a:endParaRPr lang="fr-FR" sz="2200" spc="-1" strike="noStrike">
              <a:solidFill>
                <a:srgbClr val="000000"/>
              </a:solidFill>
              <a:uFill>
                <a:solidFill>
                  <a:srgbClr val="ffffff"/>
                </a:solidFill>
              </a:uFill>
              <a:latin typeface="Calibri"/>
            </a:endParaRPr>
          </a:p>
          <a:p>
            <a:pPr algn="ctr">
              <a:lnSpc>
                <a:spcPct val="100000"/>
              </a:lnSpc>
            </a:pPr>
            <a:r>
              <a:rPr i="1" lang="fr-FR" sz="2000" spc="-1" strike="noStrike">
                <a:solidFill>
                  <a:srgbClr val="000000"/>
                </a:solidFill>
                <a:uFill>
                  <a:solidFill>
                    <a:srgbClr val="ffffff"/>
                  </a:solidFill>
                </a:uFill>
                <a:latin typeface="Calibri"/>
              </a:rPr>
              <a:t>Pratiques</a:t>
            </a:r>
            <a:endParaRPr lang="fr-FR" sz="2200" spc="-1" strike="noStrike">
              <a:solidFill>
                <a:srgbClr val="000000"/>
              </a:solidFill>
              <a:uFill>
                <a:solidFill>
                  <a:srgbClr val="ffffff"/>
                </a:solidFill>
              </a:uFill>
              <a:latin typeface="Calibri"/>
            </a:endParaRPr>
          </a:p>
          <a:p>
            <a:pPr>
              <a:lnSpc>
                <a:spcPct val="100000"/>
              </a:lnSpc>
            </a:pPr>
            <a:r>
              <a:rPr lang="fr-FR" sz="2000" spc="-1" strike="noStrike">
                <a:solidFill>
                  <a:srgbClr val="000000"/>
                </a:solidFill>
                <a:uFill>
                  <a:solidFill>
                    <a:srgbClr val="ffffff"/>
                  </a:solidFill>
                </a:uFill>
                <a:latin typeface="Calibri"/>
              </a:rPr>
              <a:t>Etre pragmatique : quelles conversions sont possibles ?</a:t>
            </a:r>
            <a:endParaRPr lang="fr-FR" sz="2200" spc="-1" strike="noStrike">
              <a:solidFill>
                <a:srgbClr val="000000"/>
              </a:solidFill>
              <a:uFill>
                <a:solidFill>
                  <a:srgbClr val="ffffff"/>
                </a:solidFill>
              </a:uFill>
              <a:latin typeface="Calibri"/>
            </a:endParaRPr>
          </a:p>
          <a:p>
            <a:pPr>
              <a:lnSpc>
                <a:spcPct val="100000"/>
              </a:lnSpc>
            </a:pPr>
            <a:r>
              <a:rPr lang="fr-FR" sz="2000" spc="-1" strike="noStrike">
                <a:solidFill>
                  <a:srgbClr val="000000"/>
                </a:solidFill>
                <a:uFill>
                  <a:solidFill>
                    <a:srgbClr val="ffffff"/>
                  </a:solidFill>
                </a:uFill>
                <a:latin typeface="Calibri"/>
              </a:rPr>
              <a:t>Définir l’objet du fichier :</a:t>
            </a:r>
            <a:endParaRPr lang="fr-FR" sz="2200" spc="-1" strike="noStrike">
              <a:solidFill>
                <a:srgbClr val="000000"/>
              </a:solidFill>
              <a:uFill>
                <a:solidFill>
                  <a:srgbClr val="ffffff"/>
                </a:solidFill>
              </a:uFill>
              <a:latin typeface="Calibri"/>
            </a:endParaRPr>
          </a:p>
          <a:p>
            <a:pPr marL="343080" indent="-342720">
              <a:lnSpc>
                <a:spcPct val="100000"/>
              </a:lnSpc>
              <a:buClr>
                <a:srgbClr val="ff388c"/>
              </a:buClr>
              <a:buFont typeface="Courier New"/>
              <a:buChar char="o"/>
            </a:pPr>
            <a:r>
              <a:rPr lang="fr-FR" sz="2000" spc="-1" strike="noStrike">
                <a:solidFill>
                  <a:srgbClr val="000000"/>
                </a:solidFill>
                <a:uFill>
                  <a:solidFill>
                    <a:srgbClr val="ffffff"/>
                  </a:solidFill>
                </a:uFill>
                <a:latin typeface="Calibri"/>
              </a:rPr>
              <a:t>Un exemplaire unique ? (fichier électronique natif / fichier issu de la numérisation)</a:t>
            </a:r>
            <a:endParaRPr lang="fr-FR" sz="2200" spc="-1" strike="noStrike">
              <a:solidFill>
                <a:srgbClr val="000000"/>
              </a:solidFill>
              <a:uFill>
                <a:solidFill>
                  <a:srgbClr val="ffffff"/>
                </a:solidFill>
              </a:uFill>
              <a:latin typeface="Calibri"/>
            </a:endParaRPr>
          </a:p>
          <a:p>
            <a:pPr marL="343080" indent="-342720">
              <a:lnSpc>
                <a:spcPct val="100000"/>
              </a:lnSpc>
              <a:buClr>
                <a:srgbClr val="ff388c"/>
              </a:buClr>
              <a:buFont typeface="Courier New"/>
              <a:buChar char="o"/>
            </a:pPr>
            <a:r>
              <a:rPr lang="fr-FR" sz="2000" spc="-1" strike="noStrike">
                <a:solidFill>
                  <a:srgbClr val="000000"/>
                </a:solidFill>
                <a:uFill>
                  <a:solidFill>
                    <a:srgbClr val="ffffff"/>
                  </a:solidFill>
                </a:uFill>
                <a:latin typeface="Calibri"/>
              </a:rPr>
              <a:t>Quelle finalité ? (conservation / diffusion)</a:t>
            </a:r>
            <a:endParaRPr lang="fr-FR" sz="2200" spc="-1" strike="noStrike">
              <a:solidFill>
                <a:srgbClr val="000000"/>
              </a:solidFill>
              <a:uFill>
                <a:solidFill>
                  <a:srgbClr val="ffffff"/>
                </a:solidFill>
              </a:uFill>
              <a:latin typeface="Calibri"/>
            </a:endParaRPr>
          </a:p>
          <a:p>
            <a:pPr marL="343080" indent="-342720">
              <a:lnSpc>
                <a:spcPct val="100000"/>
              </a:lnSpc>
              <a:buClr>
                <a:srgbClr val="ff388c"/>
              </a:buClr>
              <a:buFont typeface="Courier New"/>
              <a:buChar char="o"/>
            </a:pPr>
            <a:r>
              <a:rPr lang="fr-FR" sz="2000" spc="-1" strike="noStrike">
                <a:solidFill>
                  <a:srgbClr val="000000"/>
                </a:solidFill>
                <a:uFill>
                  <a:solidFill>
                    <a:srgbClr val="ffffff"/>
                  </a:solidFill>
                </a:uFill>
                <a:latin typeface="Calibri"/>
              </a:rPr>
              <a:t>Faisabilité technique ? (fonctionnalités disponibles)</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204"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FC02EF00-A6DC-490B-8EEA-7B2E55514F05}"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5"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206" name="TextShape 2"/>
          <p:cNvSpPr txBox="1"/>
          <p:nvPr/>
        </p:nvSpPr>
        <p:spPr>
          <a:xfrm>
            <a:off x="457200" y="1600200"/>
            <a:ext cx="7619760" cy="480024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Localisation</a:t>
            </a:r>
            <a:endParaRPr lang="fr-FR" sz="2200" spc="-1" strike="noStrike">
              <a:solidFill>
                <a:srgbClr val="000000"/>
              </a:solidFill>
              <a:uFill>
                <a:solidFill>
                  <a:srgbClr val="ffffff"/>
                </a:solidFill>
              </a:uFill>
              <a:latin typeface="Calibri"/>
            </a:endParaRPr>
          </a:p>
          <a:p>
            <a:pPr>
              <a:lnSpc>
                <a:spcPct val="100000"/>
              </a:lnSpc>
            </a:pPr>
            <a:r>
              <a:rPr lang="fr-FR" sz="2200" spc="-1" strike="noStrike">
                <a:solidFill>
                  <a:srgbClr val="000000"/>
                </a:solidFill>
                <a:uFill>
                  <a:solidFill>
                    <a:srgbClr val="ffffff"/>
                  </a:solidFill>
                </a:uFill>
                <a:latin typeface="Calibri"/>
              </a:rPr>
              <a:t>Interne</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r>
              <a:rPr lang="fr-FR" sz="2200" spc="-1" strike="noStrike">
                <a:solidFill>
                  <a:srgbClr val="000000"/>
                </a:solidFill>
                <a:uFill>
                  <a:solidFill>
                    <a:srgbClr val="ffffff"/>
                  </a:solidFill>
                </a:uFill>
                <a:latin typeface="Calibri"/>
              </a:rPr>
              <a:t>Externe</a:t>
            </a:r>
            <a:endParaRPr lang="fr-FR" sz="2200" spc="-1" strike="noStrike">
              <a:solidFill>
                <a:srgbClr val="000000"/>
              </a:solidFill>
              <a:uFill>
                <a:solidFill>
                  <a:srgbClr val="ffffff"/>
                </a:solidFill>
              </a:uFill>
              <a:latin typeface="Calibri"/>
            </a:endParaRPr>
          </a:p>
          <a:p>
            <a:pPr marL="343080" indent="-34272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pour les données électroniques</a:t>
            </a:r>
            <a:endParaRPr lang="fr-FR" sz="2200" spc="-1" strike="noStrike">
              <a:solidFill>
                <a:srgbClr val="000000"/>
              </a:solidFill>
              <a:uFill>
                <a:solidFill>
                  <a:srgbClr val="ffffff"/>
                </a:solidFill>
              </a:uFill>
              <a:latin typeface="Calibri"/>
            </a:endParaRPr>
          </a:p>
          <a:p>
            <a:pPr>
              <a:lnSpc>
                <a:spcPct val="100000"/>
              </a:lnSpc>
            </a:pPr>
            <a:r>
              <a:rPr lang="fr-FR" sz="2000" spc="-1" strike="noStrike">
                <a:solidFill>
                  <a:srgbClr val="000000"/>
                </a:solidFill>
                <a:uFill>
                  <a:solidFill>
                    <a:srgbClr val="ffffff"/>
                  </a:solidFill>
                </a:uFill>
                <a:latin typeface="Calibri"/>
              </a:rPr>
              <a:t>Externalisation </a:t>
            </a:r>
            <a:r>
              <a:rPr lang="fr-FR" sz="2000" spc="-1" strike="noStrike">
                <a:solidFill>
                  <a:srgbClr val="ff388c"/>
                </a:solidFill>
                <a:uFill>
                  <a:solidFill>
                    <a:srgbClr val="ffffff"/>
                  </a:solidFill>
                </a:uFill>
                <a:latin typeface="Calibri"/>
              </a:rPr>
              <a:t>autorisée</a:t>
            </a:r>
            <a:r>
              <a:rPr lang="fr-FR" sz="2000" spc="-1" strike="noStrike">
                <a:solidFill>
                  <a:srgbClr val="000000"/>
                </a:solidFill>
                <a:uFill>
                  <a:solidFill>
                    <a:srgbClr val="ffffff"/>
                  </a:solidFill>
                </a:uFill>
                <a:latin typeface="Calibri"/>
              </a:rPr>
              <a:t> pour les archives intermédiaires, mais chez un prestataire agréé</a:t>
            </a:r>
            <a:endParaRPr lang="fr-FR" sz="2200" spc="-1" strike="noStrike">
              <a:solidFill>
                <a:srgbClr val="000000"/>
              </a:solidFill>
              <a:uFill>
                <a:solidFill>
                  <a:srgbClr val="ffffff"/>
                </a:solidFill>
              </a:uFill>
              <a:latin typeface="Calibri"/>
            </a:endParaRPr>
          </a:p>
          <a:p>
            <a:pPr>
              <a:lnSpc>
                <a:spcPct val="100000"/>
              </a:lnSpc>
            </a:pPr>
            <a:r>
              <a:rPr lang="fr-FR" sz="20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            </a:t>
            </a:r>
            <a:r>
              <a:rPr lang="fr-FR" sz="2000" spc="-1" strike="noStrike">
                <a:solidFill>
                  <a:srgbClr val="ff388c"/>
                </a:solidFill>
                <a:uFill>
                  <a:solidFill>
                    <a:srgbClr val="ffffff"/>
                  </a:solidFill>
                </a:uFill>
                <a:latin typeface="Calibri"/>
              </a:rPr>
              <a:t>interdite</a:t>
            </a:r>
            <a:r>
              <a:rPr lang="fr-FR" sz="2000" spc="-1" strike="noStrike">
                <a:solidFill>
                  <a:srgbClr val="000000"/>
                </a:solidFill>
                <a:uFill>
                  <a:solidFill>
                    <a:srgbClr val="ffffff"/>
                  </a:solidFill>
                </a:uFill>
                <a:latin typeface="Calibri"/>
              </a:rPr>
              <a:t> pour les archives définitives</a:t>
            </a:r>
            <a:endParaRPr lang="fr-FR" sz="2200" spc="-1" strike="noStrike">
              <a:solidFill>
                <a:srgbClr val="000000"/>
              </a:solidFill>
              <a:uFill>
                <a:solidFill>
                  <a:srgbClr val="ffffff"/>
                </a:solidFill>
              </a:uFill>
              <a:latin typeface="Calibri"/>
            </a:endParaRPr>
          </a:p>
          <a:p>
            <a:pPr marL="343080" indent="-34272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pour les fichiers issus de la numérisation</a:t>
            </a:r>
            <a:endParaRPr lang="fr-FR" sz="2200" spc="-1" strike="noStrike">
              <a:solidFill>
                <a:srgbClr val="000000"/>
              </a:solidFill>
              <a:uFill>
                <a:solidFill>
                  <a:srgbClr val="ffffff"/>
                </a:solidFill>
              </a:uFill>
              <a:latin typeface="Calibri"/>
            </a:endParaRPr>
          </a:p>
          <a:p>
            <a:pPr>
              <a:lnSpc>
                <a:spcPct val="100000"/>
              </a:lnSpc>
            </a:pPr>
            <a:r>
              <a:rPr lang="fr-FR" sz="2000" spc="-1" strike="noStrike">
                <a:solidFill>
                  <a:srgbClr val="000000"/>
                </a:solidFill>
                <a:uFill>
                  <a:solidFill>
                    <a:srgbClr val="ffffff"/>
                  </a:solidFill>
                </a:uFill>
                <a:latin typeface="Calibri"/>
              </a:rPr>
              <a:t>Pas de contrainte réglementaire spécifique</a:t>
            </a:r>
            <a:endParaRPr lang="fr-FR" sz="2200" spc="-1" strike="noStrike">
              <a:solidFill>
                <a:srgbClr val="000000"/>
              </a:solidFill>
              <a:uFill>
                <a:solidFill>
                  <a:srgbClr val="ffffff"/>
                </a:solidFill>
              </a:uFill>
              <a:latin typeface="Calibri"/>
            </a:endParaRPr>
          </a:p>
          <a:p>
            <a:pPr>
              <a:lnSpc>
                <a:spcPct val="100000"/>
              </a:lnSpc>
            </a:pPr>
            <a:r>
              <a:rPr lang="fr-FR" sz="2000" spc="-1" strike="noStrike">
                <a:solidFill>
                  <a:srgbClr val="000000"/>
                </a:solidFill>
                <a:uFill>
                  <a:solidFill>
                    <a:srgbClr val="ffffff"/>
                  </a:solidFill>
                </a:uFill>
                <a:latin typeface="Calibri"/>
              </a:rPr>
              <a:t>Peut être proposé par l’éditeur du site internet du SI Archives</a:t>
            </a:r>
            <a:endParaRPr lang="fr-FR" sz="2200" spc="-1" strike="noStrike">
              <a:solidFill>
                <a:srgbClr val="000000"/>
              </a:solidFill>
              <a:uFill>
                <a:solidFill>
                  <a:srgbClr val="ffffff"/>
                </a:solidFill>
              </a:uFill>
              <a:latin typeface="Calibri"/>
            </a:endParaRPr>
          </a:p>
        </p:txBody>
      </p:sp>
      <p:graphicFrame>
        <p:nvGraphicFramePr>
          <p:cNvPr id="207" name="Table 3"/>
          <p:cNvGraphicFramePr/>
          <p:nvPr/>
        </p:nvGraphicFramePr>
        <p:xfrm>
          <a:off x="1259640" y="2460600"/>
          <a:ext cx="6095520" cy="1112040"/>
        </p:xfrm>
        <a:graphic>
          <a:graphicData uri="http://schemas.openxmlformats.org/drawingml/2006/table">
            <a:tbl>
              <a:tblPr/>
              <a:tblGrid>
                <a:gridCol w="3047760"/>
                <a:gridCol w="3047760"/>
              </a:tblGrid>
              <a:tr h="370800">
                <a:tc>
                  <a:txBody>
                    <a:bodyPr/>
                    <a:p>
                      <a:pPr algn="ctr">
                        <a:lnSpc>
                          <a:spcPct val="100000"/>
                        </a:lnSpc>
                      </a:pPr>
                      <a:r>
                        <a:rPr b="1" lang="fr-FR" sz="1800" spc="-1" strike="noStrike">
                          <a:solidFill>
                            <a:srgbClr val="ffffff"/>
                          </a:solidFill>
                          <a:uFill>
                            <a:solidFill>
                              <a:srgbClr val="ffffff"/>
                            </a:solidFill>
                          </a:uFill>
                          <a:latin typeface="Calibri"/>
                        </a:rPr>
                        <a:t>Avantages</a:t>
                      </a:r>
                      <a:endParaRPr lang="fr-FR"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ff388c"/>
                    </a:solidFill>
                  </a:tcPr>
                </a:tc>
                <a:tc>
                  <a:txBody>
                    <a:bodyPr/>
                    <a:p>
                      <a:pPr algn="ctr">
                        <a:lnSpc>
                          <a:spcPct val="100000"/>
                        </a:lnSpc>
                      </a:pPr>
                      <a:r>
                        <a:rPr b="1" lang="fr-FR" sz="1800" spc="-1" strike="noStrike">
                          <a:solidFill>
                            <a:srgbClr val="ffffff"/>
                          </a:solidFill>
                          <a:uFill>
                            <a:solidFill>
                              <a:srgbClr val="ffffff"/>
                            </a:solidFill>
                          </a:uFill>
                          <a:latin typeface="Calibri"/>
                        </a:rPr>
                        <a:t>Inconvénients</a:t>
                      </a:r>
                      <a:endParaRPr lang="fr-FR"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ff388c"/>
                    </a:solidFill>
                  </a:tcPr>
                </a:tc>
              </a:tr>
              <a:tr h="370800">
                <a:tc>
                  <a:txBody>
                    <a:bodyPr/>
                    <a:p>
                      <a:pPr>
                        <a:lnSpc>
                          <a:spcPct val="100000"/>
                        </a:lnSpc>
                      </a:pPr>
                      <a:r>
                        <a:rPr lang="fr-FR" sz="1800" spc="-1" strike="noStrike">
                          <a:solidFill>
                            <a:srgbClr val="000000"/>
                          </a:solidFill>
                          <a:uFill>
                            <a:solidFill>
                              <a:srgbClr val="ffffff"/>
                            </a:solidFill>
                          </a:uFill>
                          <a:latin typeface="Calibri"/>
                        </a:rPr>
                        <a:t>Proximité</a:t>
                      </a:r>
                      <a:endParaRPr lang="fr-FR"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fceda"/>
                    </a:solidFill>
                  </a:tcPr>
                </a:tc>
                <a:tc>
                  <a:txBody>
                    <a:bodyPr/>
                    <a:p>
                      <a:pPr>
                        <a:lnSpc>
                          <a:spcPct val="100000"/>
                        </a:lnSpc>
                      </a:pPr>
                      <a:r>
                        <a:rPr lang="fr-FR" sz="1800" spc="-1" strike="noStrike">
                          <a:solidFill>
                            <a:srgbClr val="000000"/>
                          </a:solidFill>
                          <a:uFill>
                            <a:solidFill>
                              <a:srgbClr val="ffffff"/>
                            </a:solidFill>
                          </a:uFill>
                          <a:latin typeface="Calibri"/>
                        </a:rPr>
                        <a:t>Niveau de moyens disponibles</a:t>
                      </a:r>
                      <a:endParaRPr lang="fr-FR"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fceda"/>
                    </a:solidFill>
                  </a:tcPr>
                </a:tc>
              </a:tr>
              <a:tr h="370800">
                <a:tc>
                  <a:txBody>
                    <a:bodyPr/>
                    <a:p>
                      <a:pPr>
                        <a:lnSpc>
                          <a:spcPct val="100000"/>
                        </a:lnSpc>
                      </a:pPr>
                      <a:r>
                        <a:rPr lang="fr-FR" sz="1800" spc="-1" strike="noStrike">
                          <a:solidFill>
                            <a:srgbClr val="000000"/>
                          </a:solidFill>
                          <a:uFill>
                            <a:solidFill>
                              <a:srgbClr val="ffffff"/>
                            </a:solidFill>
                          </a:uFill>
                          <a:latin typeface="Calibri"/>
                        </a:rPr>
                        <a:t>« Visibilité »</a:t>
                      </a:r>
                      <a:endParaRPr lang="fr-FR"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fe8ed"/>
                    </a:solidFill>
                  </a:tcPr>
                </a:tc>
                <a:tc>
                  <a:txBody>
                    <a:bodyPr/>
                    <a:p>
                      <a:pPr>
                        <a:lnSpc>
                          <a:spcPct val="100000"/>
                        </a:lnSpc>
                      </a:pPr>
                      <a:r>
                        <a:rPr lang="fr-FR" sz="1800" spc="-1" strike="noStrike">
                          <a:solidFill>
                            <a:srgbClr val="000000"/>
                          </a:solidFill>
                          <a:uFill>
                            <a:solidFill>
                              <a:srgbClr val="ffffff"/>
                            </a:solidFill>
                          </a:uFill>
                          <a:latin typeface="Calibri"/>
                        </a:rPr>
                        <a:t>Niveau de sécurité</a:t>
                      </a:r>
                      <a:endParaRPr lang="fr-FR"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fe8ed"/>
                    </a:solidFill>
                  </a:tcPr>
                </a:tc>
              </a:tr>
            </a:tbl>
          </a:graphicData>
        </a:graphic>
      </p:graphicFrame>
      <p:sp>
        <p:nvSpPr>
          <p:cNvPr id="208" name="TextShape 4"/>
          <p:cNvSpPr txBox="1"/>
          <p:nvPr/>
        </p:nvSpPr>
        <p:spPr>
          <a:xfrm>
            <a:off x="8531640" y="5649120"/>
            <a:ext cx="548280" cy="396000"/>
          </a:xfrm>
          <a:prstGeom prst="rect">
            <a:avLst/>
          </a:prstGeom>
          <a:noFill/>
          <a:ln>
            <a:noFill/>
          </a:ln>
        </p:spPr>
        <p:txBody>
          <a:bodyPr lIns="0" rIns="0" tIns="0" bIns="0" anchor="ctr"/>
          <a:p>
            <a:pPr algn="ctr">
              <a:lnSpc>
                <a:spcPct val="100000"/>
              </a:lnSpc>
            </a:pPr>
            <a:fld id="{0B2A3127-D4CD-4349-A5E3-4950A94F6024}"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9"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210" name="TextShape 2"/>
          <p:cNvSpPr txBox="1"/>
          <p:nvPr/>
        </p:nvSpPr>
        <p:spPr>
          <a:xfrm>
            <a:off x="457200" y="1600200"/>
            <a:ext cx="7930800" cy="506880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Disponibilité</a:t>
            </a:r>
            <a:endParaRPr lang="fr-FR" sz="2200" spc="-1" strike="noStrike">
              <a:solidFill>
                <a:srgbClr val="000000"/>
              </a:solidFill>
              <a:uFill>
                <a:solidFill>
                  <a:srgbClr val="ffffff"/>
                </a:solidFill>
              </a:uFill>
              <a:latin typeface="Calibri"/>
            </a:endParaRPr>
          </a:p>
          <a:p>
            <a:pPr marL="114480">
              <a:lnSpc>
                <a:spcPct val="100000"/>
              </a:lnSpc>
            </a:pPr>
            <a:r>
              <a:rPr lang="fr-FR" sz="2000" spc="-1" strike="noStrike">
                <a:solidFill>
                  <a:srgbClr val="000000"/>
                </a:solidFill>
                <a:uFill>
                  <a:solidFill>
                    <a:srgbClr val="ffffff"/>
                  </a:solidFill>
                </a:uFill>
                <a:latin typeface="Calibri"/>
              </a:rPr>
              <a:t>Définir le SLA – Service Level Agreement = niveau de service attendu</a:t>
            </a:r>
            <a:endParaRPr lang="fr-FR" sz="2200" spc="-1" strike="noStrike">
              <a:solidFill>
                <a:srgbClr val="000000"/>
              </a:solidFill>
              <a:uFill>
                <a:solidFill>
                  <a:srgbClr val="ffffff"/>
                </a:solidFill>
              </a:uFill>
              <a:latin typeface="Calibri"/>
            </a:endParaRPr>
          </a:p>
        </p:txBody>
      </p:sp>
      <p:pic>
        <p:nvPicPr>
          <p:cNvPr id="211" name="Picture 2" descr=""/>
          <p:cNvPicPr/>
          <p:nvPr/>
        </p:nvPicPr>
        <p:blipFill>
          <a:blip r:embed="rId1"/>
          <a:stretch/>
        </p:blipFill>
        <p:spPr>
          <a:xfrm>
            <a:off x="755640" y="2783160"/>
            <a:ext cx="7086240" cy="3885840"/>
          </a:xfrm>
          <a:prstGeom prst="rect">
            <a:avLst/>
          </a:prstGeom>
          <a:ln>
            <a:noFill/>
          </a:ln>
        </p:spPr>
      </p:pic>
      <p:sp>
        <p:nvSpPr>
          <p:cNvPr id="212"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5E2D4A13-86F6-408B-8D66-574482DAEE36}"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3"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214" name="TextShape 2"/>
          <p:cNvSpPr txBox="1"/>
          <p:nvPr/>
        </p:nvSpPr>
        <p:spPr>
          <a:xfrm>
            <a:off x="395640" y="1600200"/>
            <a:ext cx="8064360" cy="506880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Disponibilité</a:t>
            </a:r>
            <a:endParaRPr lang="fr-FR" sz="2200" spc="-1" strike="noStrike">
              <a:solidFill>
                <a:srgbClr val="000000"/>
              </a:solidFill>
              <a:uFill>
                <a:solidFill>
                  <a:srgbClr val="ffffff"/>
                </a:solidFill>
              </a:uFill>
              <a:latin typeface="Calibri"/>
            </a:endParaRPr>
          </a:p>
          <a:p>
            <a:pPr marL="114480">
              <a:lnSpc>
                <a:spcPct val="100000"/>
              </a:lnSpc>
            </a:pPr>
            <a:r>
              <a:rPr lang="fr-FR" sz="2000" spc="-1" strike="noStrike">
                <a:solidFill>
                  <a:srgbClr val="000000"/>
                </a:solidFill>
                <a:uFill>
                  <a:solidFill>
                    <a:srgbClr val="ffffff"/>
                  </a:solidFill>
                </a:uFill>
                <a:latin typeface="Calibri"/>
              </a:rPr>
              <a:t>Pas de niveau exigé au niveau réglementaire, il faut s’adapter au contexte !</a:t>
            </a:r>
            <a:endParaRPr lang="fr-FR" sz="2200" spc="-1" strike="noStrike">
              <a:solidFill>
                <a:srgbClr val="000000"/>
              </a:solidFill>
              <a:uFill>
                <a:solidFill>
                  <a:srgbClr val="ffffff"/>
                </a:solidFill>
              </a:uFill>
              <a:latin typeface="Calibri"/>
            </a:endParaRPr>
          </a:p>
          <a:p>
            <a:pPr marL="114480">
              <a:lnSpc>
                <a:spcPct val="100000"/>
              </a:lnSpc>
            </a:pPr>
            <a:r>
              <a:rPr lang="fr-FR" sz="2000" spc="-1" strike="noStrike">
                <a:solidFill>
                  <a:srgbClr val="000000"/>
                </a:solidFill>
                <a:uFill>
                  <a:solidFill>
                    <a:srgbClr val="ffffff"/>
                  </a:solidFill>
                </a:uFill>
                <a:latin typeface="Calibri"/>
              </a:rPr>
              <a:t>Ex : À la MEL :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données liées à la régulation des carrefours à feux tricolores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Données liées à la distribution de l’eau</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Données liées à l’établissement de la paie des agents (des moments critiques, pics établis à l’échelle d’un mois)</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marL="114480">
              <a:lnSpc>
                <a:spcPct val="100000"/>
              </a:lnSpc>
            </a:pPr>
            <a:r>
              <a:rPr lang="fr-FR" sz="2000" spc="-1" strike="noStrike">
                <a:solidFill>
                  <a:srgbClr val="000000"/>
                </a:solidFill>
                <a:uFill>
                  <a:solidFill>
                    <a:srgbClr val="ffffff"/>
                  </a:solidFill>
                </a:uFill>
                <a:latin typeface="Calibri"/>
              </a:rPr>
              <a:t>Définir aussi le délai pendant lequel la perte de données est tolérable : quelques minutes, quelques heures, 24h… ? (possibilités de restaurer)</a:t>
            </a:r>
            <a:endParaRPr lang="fr-FR" sz="2200" spc="-1" strike="noStrike">
              <a:solidFill>
                <a:srgbClr val="000000"/>
              </a:solidFill>
              <a:uFill>
                <a:solidFill>
                  <a:srgbClr val="ffffff"/>
                </a:solidFill>
              </a:uFill>
              <a:latin typeface="Calibri"/>
            </a:endParaRPr>
          </a:p>
        </p:txBody>
      </p:sp>
      <p:sp>
        <p:nvSpPr>
          <p:cNvPr id="215"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F4EB4317-B6C3-4D3E-8651-BF2748A60252}"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6"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217" name="TextShape 2"/>
          <p:cNvSpPr txBox="1"/>
          <p:nvPr/>
        </p:nvSpPr>
        <p:spPr>
          <a:xfrm>
            <a:off x="457200" y="1600200"/>
            <a:ext cx="7619760" cy="480024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Scalabilité de l’infrastructure</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Question récurrente = prévoir l’accroissement de la volumétrie</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Différence entre volumétrie des fichiers numériques / électroniques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Comme pour les magasins d’archives, prévoir un accroissement</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Très difficile de définir des volumétries précises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0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campagnes de numérisation à planifier, mais difficile de connaître les volumétries à moins de travailler sur des typologies et avec des exigences techniques similaires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0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collecte des archives électroniques dépendantes des typologies concernées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 nécessité d’avoir plusieurs années de recul avant de pouvoir déterminer un accroissement annuel moyen</a:t>
            </a:r>
            <a:endParaRPr lang="fr-FR" sz="2200" spc="-1" strike="noStrike">
              <a:solidFill>
                <a:srgbClr val="000000"/>
              </a:solidFill>
              <a:uFill>
                <a:solidFill>
                  <a:srgbClr val="ffffff"/>
                </a:solidFill>
              </a:uFill>
              <a:latin typeface="Calibri"/>
            </a:endParaRPr>
          </a:p>
        </p:txBody>
      </p:sp>
      <p:sp>
        <p:nvSpPr>
          <p:cNvPr id="218"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6D7773EB-AC96-40AC-A9AD-92FBBEB63803}"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9"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220" name="TextShape 2"/>
          <p:cNvSpPr txBox="1"/>
          <p:nvPr/>
        </p:nvSpPr>
        <p:spPr>
          <a:xfrm>
            <a:off x="457200" y="1600200"/>
            <a:ext cx="7619760" cy="480024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Réversibilité</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L’organisation mise en place pour le stockage ne doit pas mettre en péril les archives concernées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Comme pour les opérations de restauration, les modalités de stockage des données ne doivent pas les mettre en danger</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 un SAE propriétaire =&gt; prévoir la restitution sans perte des données si changement d’outil</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 un hébergement externalisé =&gt; idem</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 traitements appliqués en matière de conversion / compression de formats</a:t>
            </a:r>
            <a:endParaRPr lang="fr-FR" sz="2200" spc="-1" strike="noStrike">
              <a:solidFill>
                <a:srgbClr val="000000"/>
              </a:solidFill>
              <a:uFill>
                <a:solidFill>
                  <a:srgbClr val="ffffff"/>
                </a:solidFill>
              </a:uFill>
              <a:latin typeface="Calibri"/>
            </a:endParaRPr>
          </a:p>
        </p:txBody>
      </p:sp>
      <p:sp>
        <p:nvSpPr>
          <p:cNvPr id="221"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8BB66C2D-4C24-4BAC-B781-B3A2B1F48CE1}"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2"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Stockage</a:t>
            </a:r>
            <a:endParaRPr lang="fr-FR" sz="1800" spc="-1" strike="noStrike">
              <a:solidFill>
                <a:srgbClr val="000000"/>
              </a:solidFill>
              <a:uFill>
                <a:solidFill>
                  <a:srgbClr val="ffffff"/>
                </a:solidFill>
              </a:uFill>
              <a:latin typeface="Calibri"/>
            </a:endParaRPr>
          </a:p>
        </p:txBody>
      </p:sp>
      <p:sp>
        <p:nvSpPr>
          <p:cNvPr id="223" name="TextShape 2"/>
          <p:cNvSpPr txBox="1"/>
          <p:nvPr/>
        </p:nvSpPr>
        <p:spPr>
          <a:xfrm>
            <a:off x="457200" y="1600200"/>
            <a:ext cx="7619760" cy="480024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Posture générale</a:t>
            </a:r>
            <a:endParaRPr lang="fr-FR" sz="2200" spc="-1" strike="noStrike">
              <a:solidFill>
                <a:srgbClr val="000000"/>
              </a:solidFill>
              <a:uFill>
                <a:solidFill>
                  <a:srgbClr val="ffffff"/>
                </a:solidFill>
              </a:uFill>
              <a:latin typeface="Calibri"/>
            </a:endParaRPr>
          </a:p>
          <a:p>
            <a:pPr>
              <a:lnSpc>
                <a:spcPct val="100000"/>
              </a:lnSpc>
            </a:pPr>
            <a:r>
              <a:rPr lang="fr-FR" sz="2000" spc="-1" strike="noStrike">
                <a:solidFill>
                  <a:srgbClr val="000000"/>
                </a:solidFill>
                <a:uFill>
                  <a:solidFill>
                    <a:srgbClr val="ffffff"/>
                  </a:solidFill>
                </a:uFill>
                <a:latin typeface="Calibri"/>
              </a:rPr>
              <a:t>Limiter au maximum l’adhérence entre le contenu d’information et les techniques de production et de conservation</a:t>
            </a: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224"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E55026E0-7DDA-467A-9EFF-C3EAB708A8E2}"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2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5" name="TextShape 1"/>
          <p:cNvSpPr txBox="1"/>
          <p:nvPr/>
        </p:nvSpPr>
        <p:spPr>
          <a:xfrm>
            <a:off x="457200" y="274680"/>
            <a:ext cx="7619760" cy="1142640"/>
          </a:xfrm>
          <a:prstGeom prst="rect">
            <a:avLst/>
          </a:prstGeom>
          <a:noFill/>
          <a:ln>
            <a:noFill/>
          </a:ln>
        </p:spPr>
        <p:txBody>
          <a:bodyPr anchor="ctr"/>
          <a:p>
            <a:pPr>
              <a:lnSpc>
                <a:spcPct val="100000"/>
              </a:lnSpc>
            </a:pPr>
            <a:r>
              <a:rPr lang="fr-FR" sz="4400" spc="-97" strike="noStrike">
                <a:solidFill>
                  <a:srgbClr val="666666"/>
                </a:solidFill>
                <a:uFill>
                  <a:solidFill>
                    <a:srgbClr val="ffffff"/>
                  </a:solidFill>
                </a:uFill>
                <a:latin typeface="Cambria"/>
              </a:rPr>
              <a:t>Dessine-moi une infrastructure de stockage !</a:t>
            </a:r>
            <a:endParaRPr lang="fr-FR" sz="1800" spc="-1" strike="noStrike">
              <a:solidFill>
                <a:srgbClr val="000000"/>
              </a:solidFill>
              <a:uFill>
                <a:solidFill>
                  <a:srgbClr val="ffffff"/>
                </a:solidFill>
              </a:uFill>
              <a:latin typeface="Calibri"/>
            </a:endParaRPr>
          </a:p>
        </p:txBody>
      </p:sp>
      <p:sp>
        <p:nvSpPr>
          <p:cNvPr id="226" name="TextShape 2"/>
          <p:cNvSpPr txBox="1"/>
          <p:nvPr/>
        </p:nvSpPr>
        <p:spPr>
          <a:xfrm>
            <a:off x="8531640" y="5649120"/>
            <a:ext cx="548280" cy="396000"/>
          </a:xfrm>
          <a:prstGeom prst="rect">
            <a:avLst/>
          </a:prstGeom>
          <a:noFill/>
          <a:ln>
            <a:noFill/>
          </a:ln>
        </p:spPr>
        <p:txBody>
          <a:bodyPr lIns="0" rIns="0" tIns="0" bIns="0" anchor="ctr"/>
          <a:p>
            <a:pPr algn="ctr">
              <a:lnSpc>
                <a:spcPct val="100000"/>
              </a:lnSpc>
            </a:pPr>
            <a:fld id="{81D9E325-6EBA-4030-ACD7-436E9ABE99F9}"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pic>
        <p:nvPicPr>
          <p:cNvPr id="227" name="Picture 2" descr=""/>
          <p:cNvPicPr/>
          <p:nvPr/>
        </p:nvPicPr>
        <p:blipFill>
          <a:blip r:embed="rId1"/>
          <a:srcRect l="0" t="16651" r="0" b="16544"/>
          <a:stretch/>
        </p:blipFill>
        <p:spPr>
          <a:xfrm>
            <a:off x="1982160" y="2349000"/>
            <a:ext cx="6125760" cy="4092480"/>
          </a:xfrm>
          <a:prstGeom prst="rect">
            <a:avLst/>
          </a:prstGeom>
          <a:ln>
            <a:noFill/>
          </a:ln>
        </p:spPr>
      </p:pic>
    </p:spTree>
  </p:cSld>
</p:sld>
</file>

<file path=ppt/slides/slide2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8" name="TextShape 1"/>
          <p:cNvSpPr txBox="1"/>
          <p:nvPr/>
        </p:nvSpPr>
        <p:spPr>
          <a:xfrm>
            <a:off x="457200" y="274680"/>
            <a:ext cx="7619760" cy="1142640"/>
          </a:xfrm>
          <a:prstGeom prst="rect">
            <a:avLst/>
          </a:prstGeom>
          <a:noFill/>
          <a:ln>
            <a:noFill/>
          </a:ln>
        </p:spPr>
        <p:txBody>
          <a:bodyPr anchor="ctr"/>
          <a:p>
            <a:pPr>
              <a:lnSpc>
                <a:spcPct val="100000"/>
              </a:lnSpc>
            </a:pPr>
            <a:r>
              <a:rPr lang="fr-FR" sz="4500" spc="-97" strike="noStrike">
                <a:solidFill>
                  <a:srgbClr val="666666"/>
                </a:solidFill>
                <a:uFill>
                  <a:solidFill>
                    <a:srgbClr val="ffffff"/>
                  </a:solidFill>
                </a:uFill>
                <a:latin typeface="Cambria"/>
              </a:rPr>
              <a:t>Mode de stockage recommandé</a:t>
            </a:r>
            <a:endParaRPr lang="fr-FR" sz="1800" spc="-1" strike="noStrike">
              <a:solidFill>
                <a:srgbClr val="000000"/>
              </a:solidFill>
              <a:uFill>
                <a:solidFill>
                  <a:srgbClr val="ffffff"/>
                </a:solidFill>
              </a:uFill>
              <a:latin typeface="Calibri"/>
            </a:endParaRPr>
          </a:p>
        </p:txBody>
      </p:sp>
      <p:sp>
        <p:nvSpPr>
          <p:cNvPr id="229" name="TextShape 2"/>
          <p:cNvSpPr txBox="1"/>
          <p:nvPr/>
        </p:nvSpPr>
        <p:spPr>
          <a:xfrm>
            <a:off x="457200" y="1600200"/>
            <a:ext cx="7619760" cy="4800240"/>
          </a:xfrm>
          <a:prstGeom prst="rect">
            <a:avLst/>
          </a:prstGeom>
          <a:noFill/>
          <a:ln>
            <a:noFill/>
          </a:ln>
        </p:spPr>
        <p:txBody>
          <a:bodyPr/>
          <a:p>
            <a:endParaRPr lang="fr-FR" sz="2200" spc="-1" strike="noStrike">
              <a:solidFill>
                <a:srgbClr val="000000"/>
              </a:solidFill>
              <a:uFill>
                <a:solidFill>
                  <a:srgbClr val="ffffff"/>
                </a:solidFill>
              </a:uFill>
              <a:latin typeface="Calibri"/>
            </a:endParaRPr>
          </a:p>
        </p:txBody>
      </p:sp>
      <p:pic>
        <p:nvPicPr>
          <p:cNvPr id="230" name="Picture 2" descr=""/>
          <p:cNvPicPr/>
          <p:nvPr/>
        </p:nvPicPr>
        <p:blipFill>
          <a:blip r:embed="rId1"/>
          <a:srcRect l="25377" t="9335" r="9876" b="10448"/>
          <a:stretch/>
        </p:blipFill>
        <p:spPr>
          <a:xfrm>
            <a:off x="70920" y="1189080"/>
            <a:ext cx="8173080" cy="5695920"/>
          </a:xfrm>
          <a:prstGeom prst="rect">
            <a:avLst/>
          </a:prstGeom>
          <a:ln>
            <a:noFill/>
          </a:ln>
        </p:spPr>
      </p:pic>
      <p:sp>
        <p:nvSpPr>
          <p:cNvPr id="231"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4E70448C-9B5C-4B7D-9A5B-E7342E5FA8CA}"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9"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Plan</a:t>
            </a:r>
            <a:endParaRPr lang="fr-FR" sz="1800" spc="-1" strike="noStrike">
              <a:solidFill>
                <a:srgbClr val="000000"/>
              </a:solidFill>
              <a:uFill>
                <a:solidFill>
                  <a:srgbClr val="ffffff"/>
                </a:solidFill>
              </a:uFill>
              <a:latin typeface="Calibri"/>
            </a:endParaRPr>
          </a:p>
        </p:txBody>
      </p:sp>
      <p:sp>
        <p:nvSpPr>
          <p:cNvPr id="130"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Périmètre</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Brainstorming sur les risques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Modalités de sécurisation du stockage : supports, formats, localisation, disponibilité, scalabilité, réversibilité</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Infrastructure de stockage : recommandations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Spécificités des archives électroniques / Rôle du système d’archivage électronique</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Méthodologie, positionnement de l’archiviste et leviers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Communication et diffusion des archives</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p:txBody>
      </p:sp>
      <p:sp>
        <p:nvSpPr>
          <p:cNvPr id="131"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67D08DE5-A0EF-47B2-8933-CFE0A41C3982}"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2" name="TextShape 1"/>
          <p:cNvSpPr txBox="1"/>
          <p:nvPr/>
        </p:nvSpPr>
        <p:spPr>
          <a:xfrm>
            <a:off x="457200" y="274680"/>
            <a:ext cx="7619760" cy="1142640"/>
          </a:xfrm>
          <a:prstGeom prst="rect">
            <a:avLst/>
          </a:prstGeom>
          <a:noFill/>
          <a:ln>
            <a:noFill/>
          </a:ln>
        </p:spPr>
        <p:txBody>
          <a:bodyPr anchor="ctr"/>
          <a:p>
            <a:pPr>
              <a:lnSpc>
                <a:spcPct val="100000"/>
              </a:lnSpc>
            </a:pPr>
            <a:r>
              <a:rPr lang="fr-FR" sz="4400" spc="-97" strike="noStrike">
                <a:solidFill>
                  <a:srgbClr val="666666"/>
                </a:solidFill>
                <a:uFill>
                  <a:solidFill>
                    <a:srgbClr val="ffffff"/>
                  </a:solidFill>
                </a:uFill>
                <a:latin typeface="Cambria"/>
              </a:rPr>
              <a:t>Spécificités archives numérisées</a:t>
            </a:r>
            <a:endParaRPr lang="fr-FR" sz="1800" spc="-1" strike="noStrike">
              <a:solidFill>
                <a:srgbClr val="000000"/>
              </a:solidFill>
              <a:uFill>
                <a:solidFill>
                  <a:srgbClr val="ffffff"/>
                </a:solidFill>
              </a:uFill>
              <a:latin typeface="Calibri"/>
            </a:endParaRPr>
          </a:p>
        </p:txBody>
      </p:sp>
      <p:sp>
        <p:nvSpPr>
          <p:cNvPr id="233"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Précautions avant « livraison » des fichiers </a:t>
            </a: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 dans le cahier des charges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Taux de disponibilité forte des versions de consultation</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Protection contre l’utilisation/copie des fichiers</a:t>
            </a:r>
            <a:endParaRPr lang="fr-FR" sz="2200" spc="-1" strike="noStrike">
              <a:solidFill>
                <a:srgbClr val="000000"/>
              </a:solidFill>
              <a:uFill>
                <a:solidFill>
                  <a:srgbClr val="ffffff"/>
                </a:solidFill>
              </a:uFill>
              <a:latin typeface="Calibri"/>
            </a:endParaRPr>
          </a:p>
          <a:p>
            <a:pPr lvl="1" marL="640080" indent="-228240">
              <a:lnSpc>
                <a:spcPct val="100000"/>
              </a:lnSpc>
              <a:buClr>
                <a:srgbClr val="e40059"/>
              </a:buClr>
              <a:buFont typeface="Wingdings" charset="2"/>
              <a:buChar char=""/>
            </a:pPr>
            <a:r>
              <a:rPr lang="fr-FR" sz="2000" spc="-1" strike="noStrike">
                <a:solidFill>
                  <a:srgbClr val="000000"/>
                </a:solidFill>
                <a:uFill>
                  <a:solidFill>
                    <a:srgbClr val="ffffff"/>
                  </a:solidFill>
                </a:uFill>
                <a:latin typeface="Calibri"/>
              </a:rPr>
              <a:t>A gérer au moment de la numérisation : filigranes, </a:t>
            </a:r>
            <a:endParaRPr lang="fr-FR" sz="1800" spc="-1" strike="noStrike">
              <a:solidFill>
                <a:srgbClr val="000000"/>
              </a:solidFill>
              <a:uFill>
                <a:solidFill>
                  <a:srgbClr val="ffffff"/>
                </a:solidFill>
              </a:uFill>
              <a:latin typeface="Calibri"/>
            </a:endParaRPr>
          </a:p>
          <a:p>
            <a:pPr lvl="1" marL="640080" indent="-228240">
              <a:lnSpc>
                <a:spcPct val="100000"/>
              </a:lnSpc>
              <a:buClr>
                <a:srgbClr val="e40059"/>
              </a:buClr>
              <a:buFont typeface="Wingdings" charset="2"/>
              <a:buChar char=""/>
            </a:pPr>
            <a:r>
              <a:rPr lang="fr-FR" sz="2000" spc="-1" strike="noStrike">
                <a:solidFill>
                  <a:srgbClr val="000000"/>
                </a:solidFill>
                <a:uFill>
                  <a:solidFill>
                    <a:srgbClr val="ffffff"/>
                  </a:solidFill>
                </a:uFill>
                <a:latin typeface="Calibri"/>
              </a:rPr>
              <a:t>À gérer par le SI Archives : chemins d’accès sécurisés, système de découpage des images pour la consultation (images pyramidales), souvent possibilité d’hébergement </a:t>
            </a:r>
            <a:endParaRPr lang="fr-FR" sz="18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p:txBody>
      </p:sp>
      <p:sp>
        <p:nvSpPr>
          <p:cNvPr id="234"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286EB763-416C-4828-9B8D-BC0EFEAB5979}"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5" name="TextShape 1"/>
          <p:cNvSpPr txBox="1"/>
          <p:nvPr/>
        </p:nvSpPr>
        <p:spPr>
          <a:xfrm>
            <a:off x="457200" y="274680"/>
            <a:ext cx="7619760" cy="1142640"/>
          </a:xfrm>
          <a:prstGeom prst="rect">
            <a:avLst/>
          </a:prstGeom>
          <a:noFill/>
          <a:ln>
            <a:noFill/>
          </a:ln>
        </p:spPr>
        <p:txBody>
          <a:bodyPr anchor="ctr"/>
          <a:p>
            <a:pPr>
              <a:lnSpc>
                <a:spcPct val="100000"/>
              </a:lnSpc>
            </a:pPr>
            <a:r>
              <a:rPr lang="fr-FR" sz="4000" spc="-97" strike="noStrike">
                <a:solidFill>
                  <a:srgbClr val="666666"/>
                </a:solidFill>
                <a:uFill>
                  <a:solidFill>
                    <a:srgbClr val="ffffff"/>
                  </a:solidFill>
                </a:uFill>
                <a:latin typeface="Cambria"/>
              </a:rPr>
              <a:t>Spécificités archives électroniques</a:t>
            </a:r>
            <a:endParaRPr lang="fr-FR" sz="1800" spc="-1" strike="noStrike">
              <a:solidFill>
                <a:srgbClr val="000000"/>
              </a:solidFill>
              <a:uFill>
                <a:solidFill>
                  <a:srgbClr val="ffffff"/>
                </a:solidFill>
              </a:uFill>
              <a:latin typeface="Calibri"/>
            </a:endParaRPr>
          </a:p>
        </p:txBody>
      </p:sp>
      <p:sp>
        <p:nvSpPr>
          <p:cNvPr id="236"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Taux de disponibilité faible</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Stockage encadré légalement</a:t>
            </a:r>
            <a:endParaRPr lang="fr-FR" sz="2200" spc="-1" strike="noStrike">
              <a:solidFill>
                <a:srgbClr val="000000"/>
              </a:solidFill>
              <a:uFill>
                <a:solidFill>
                  <a:srgbClr val="ffffff"/>
                </a:solidFill>
              </a:uFill>
              <a:latin typeface="Calibri"/>
            </a:endParaRPr>
          </a:p>
          <a:p>
            <a:pPr lvl="1" marL="640080" indent="-228240">
              <a:lnSpc>
                <a:spcPct val="100000"/>
              </a:lnSpc>
              <a:buClr>
                <a:srgbClr val="e40059"/>
              </a:buClr>
              <a:buFont typeface="Wingdings" charset="2"/>
              <a:buChar char=""/>
            </a:pPr>
            <a:r>
              <a:rPr lang="fr-FR" sz="2000" spc="-1" strike="noStrike">
                <a:solidFill>
                  <a:srgbClr val="000000"/>
                </a:solidFill>
                <a:uFill>
                  <a:solidFill>
                    <a:srgbClr val="ffffff"/>
                  </a:solidFill>
                </a:uFill>
                <a:latin typeface="Calibri"/>
              </a:rPr>
              <a:t>Externalisation possible seulement pour les archives intermédiaires</a:t>
            </a:r>
            <a:endParaRPr lang="fr-FR" sz="1800" spc="-1" strike="noStrike">
              <a:solidFill>
                <a:srgbClr val="000000"/>
              </a:solidFill>
              <a:uFill>
                <a:solidFill>
                  <a:srgbClr val="ffffff"/>
                </a:solidFill>
              </a:uFill>
              <a:latin typeface="Calibri"/>
            </a:endParaRPr>
          </a:p>
          <a:p>
            <a:pPr lvl="1" marL="640080" indent="-228240">
              <a:lnSpc>
                <a:spcPct val="100000"/>
              </a:lnSpc>
              <a:buClr>
                <a:srgbClr val="e40059"/>
              </a:buClr>
              <a:buFont typeface="Wingdings" charset="2"/>
              <a:buChar char=""/>
            </a:pPr>
            <a:r>
              <a:rPr lang="fr-FR" sz="2000" spc="-1" strike="noStrike">
                <a:solidFill>
                  <a:srgbClr val="000000"/>
                </a:solidFill>
                <a:uFill>
                  <a:solidFill>
                    <a:srgbClr val="ffffff"/>
                  </a:solidFill>
                </a:uFill>
                <a:latin typeface="Calibri"/>
              </a:rPr>
              <a:t>Rôle du SAE ++</a:t>
            </a:r>
            <a:endParaRPr lang="fr-FR" sz="1800" spc="-1" strike="noStrike">
              <a:solidFill>
                <a:srgbClr val="000000"/>
              </a:solidFill>
              <a:uFill>
                <a:solidFill>
                  <a:srgbClr val="ffffff"/>
                </a:solidFill>
              </a:uFill>
              <a:latin typeface="Calibri"/>
            </a:endParaRPr>
          </a:p>
          <a:p>
            <a:endParaRPr lang="fr-FR" sz="2200" spc="-1" strike="noStrike">
              <a:solidFill>
                <a:srgbClr val="000000"/>
              </a:solidFill>
              <a:uFill>
                <a:solidFill>
                  <a:srgbClr val="ffffff"/>
                </a:solidFill>
              </a:uFill>
              <a:latin typeface="Calibri"/>
            </a:endParaRPr>
          </a:p>
        </p:txBody>
      </p:sp>
      <p:sp>
        <p:nvSpPr>
          <p:cNvPr id="237"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07948B9A-2A46-486E-B287-E412BEEB2607}"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8" name="TextShape 1"/>
          <p:cNvSpPr txBox="1"/>
          <p:nvPr/>
        </p:nvSpPr>
        <p:spPr>
          <a:xfrm>
            <a:off x="457200" y="274680"/>
            <a:ext cx="7619760" cy="1142640"/>
          </a:xfrm>
          <a:prstGeom prst="rect">
            <a:avLst/>
          </a:prstGeom>
          <a:noFill/>
          <a:ln>
            <a:noFill/>
          </a:ln>
        </p:spPr>
        <p:txBody>
          <a:bodyPr anchor="ctr"/>
          <a:p>
            <a:pPr>
              <a:lnSpc>
                <a:spcPct val="100000"/>
              </a:lnSpc>
            </a:pPr>
            <a:r>
              <a:rPr lang="fr-FR" sz="4000" spc="-97" strike="noStrike">
                <a:solidFill>
                  <a:srgbClr val="666666"/>
                </a:solidFill>
                <a:uFill>
                  <a:solidFill>
                    <a:srgbClr val="ffffff"/>
                  </a:solidFill>
                </a:uFill>
                <a:latin typeface="Cambria"/>
              </a:rPr>
              <a:t>Spécificités archives électroniques</a:t>
            </a:r>
            <a:endParaRPr lang="fr-FR" sz="1800" spc="-1" strike="noStrike">
              <a:solidFill>
                <a:srgbClr val="000000"/>
              </a:solidFill>
              <a:uFill>
                <a:solidFill>
                  <a:srgbClr val="ffffff"/>
                </a:solidFill>
              </a:uFill>
              <a:latin typeface="Calibri"/>
            </a:endParaRPr>
          </a:p>
        </p:txBody>
      </p:sp>
      <p:sp>
        <p:nvSpPr>
          <p:cNvPr id="239" name="TextShape 2"/>
          <p:cNvSpPr txBox="1"/>
          <p:nvPr/>
        </p:nvSpPr>
        <p:spPr>
          <a:xfrm>
            <a:off x="457200" y="1600200"/>
            <a:ext cx="7619760" cy="480024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SAE</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p:txBody>
      </p:sp>
      <p:pic>
        <p:nvPicPr>
          <p:cNvPr id="240" name="Picture 8" descr=""/>
          <p:cNvPicPr/>
          <p:nvPr/>
        </p:nvPicPr>
        <p:blipFill>
          <a:blip r:embed="rId1"/>
          <a:srcRect l="0" t="13136" r="0" b="5214"/>
          <a:stretch/>
        </p:blipFill>
        <p:spPr>
          <a:xfrm>
            <a:off x="-180360" y="2228040"/>
            <a:ext cx="9065160" cy="4038840"/>
          </a:xfrm>
          <a:prstGeom prst="rect">
            <a:avLst/>
          </a:prstGeom>
          <a:ln w="9360">
            <a:noFill/>
          </a:ln>
        </p:spPr>
      </p:pic>
      <p:sp>
        <p:nvSpPr>
          <p:cNvPr id="241"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0D70C384-9D9B-4659-81BE-F27D5D408B96}"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2" name="TextShape 1"/>
          <p:cNvSpPr txBox="1"/>
          <p:nvPr/>
        </p:nvSpPr>
        <p:spPr>
          <a:xfrm>
            <a:off x="457200" y="274680"/>
            <a:ext cx="7619760" cy="1142640"/>
          </a:xfrm>
          <a:prstGeom prst="rect">
            <a:avLst/>
          </a:prstGeom>
          <a:noFill/>
          <a:ln>
            <a:noFill/>
          </a:ln>
        </p:spPr>
        <p:txBody>
          <a:bodyPr anchor="ctr"/>
          <a:p>
            <a:pPr>
              <a:lnSpc>
                <a:spcPct val="100000"/>
              </a:lnSpc>
            </a:pPr>
            <a:r>
              <a:rPr lang="fr-FR" sz="4000" spc="-97" strike="noStrike">
                <a:solidFill>
                  <a:srgbClr val="666666"/>
                </a:solidFill>
                <a:uFill>
                  <a:solidFill>
                    <a:srgbClr val="ffffff"/>
                  </a:solidFill>
                </a:uFill>
                <a:latin typeface="Cambria"/>
              </a:rPr>
              <a:t>Spécificités archives électroniques</a:t>
            </a:r>
            <a:endParaRPr lang="fr-FR" sz="1800" spc="-1" strike="noStrike">
              <a:solidFill>
                <a:srgbClr val="000000"/>
              </a:solidFill>
              <a:uFill>
                <a:solidFill>
                  <a:srgbClr val="ffffff"/>
                </a:solidFill>
              </a:uFill>
              <a:latin typeface="Calibri"/>
            </a:endParaRPr>
          </a:p>
        </p:txBody>
      </p:sp>
      <p:sp>
        <p:nvSpPr>
          <p:cNvPr id="243" name="TextShape 2"/>
          <p:cNvSpPr txBox="1"/>
          <p:nvPr/>
        </p:nvSpPr>
        <p:spPr>
          <a:xfrm>
            <a:off x="457200" y="1600200"/>
            <a:ext cx="7619760" cy="4800240"/>
          </a:xfrm>
          <a:prstGeom prst="rect">
            <a:avLst/>
          </a:prstGeom>
          <a:noFill/>
          <a:ln>
            <a:noFill/>
          </a:ln>
        </p:spPr>
        <p:txBody>
          <a:bodyPr/>
          <a:p>
            <a:pPr>
              <a:lnSpc>
                <a:spcPct val="100000"/>
              </a:lnSpc>
            </a:pPr>
            <a:r>
              <a:rPr lang="fr-FR" sz="2200" spc="-1" strike="noStrike">
                <a:solidFill>
                  <a:srgbClr val="ff388c"/>
                </a:solidFill>
                <a:uFill>
                  <a:solidFill>
                    <a:srgbClr val="ffffff"/>
                  </a:solidFill>
                </a:uFill>
                <a:latin typeface="Calibri"/>
              </a:rPr>
              <a:t>SAE</a:t>
            </a:r>
            <a:endParaRPr lang="fr-FR" sz="2200" spc="-1" strike="noStrike">
              <a:solidFill>
                <a:srgbClr val="000000"/>
              </a:solidFill>
              <a:uFill>
                <a:solidFill>
                  <a:srgbClr val="ffffff"/>
                </a:solidFill>
              </a:uFill>
              <a:latin typeface="Calibri"/>
            </a:endParaRPr>
          </a:p>
          <a:p>
            <a:pPr marL="343080" indent="-34272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Contrôles en entrée</a:t>
            </a:r>
            <a:endParaRPr lang="fr-FR" sz="2200" spc="-1" strike="noStrike">
              <a:solidFill>
                <a:srgbClr val="000000"/>
              </a:solidFill>
              <a:uFill>
                <a:solidFill>
                  <a:srgbClr val="ffffff"/>
                </a:solidFill>
              </a:uFill>
              <a:latin typeface="Calibri"/>
            </a:endParaRPr>
          </a:p>
          <a:p>
            <a:pPr marL="343080" indent="-34272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Intégrité</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caractéristique d'une information qui n'a subi aucune destruction, altération ou modification intentionnelle ou accidentelle</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Génération d’une empreinte (algorithmes) qui sera ensuite régulièrement comparée</a:t>
            </a:r>
            <a:endParaRPr lang="fr-FR" sz="2200" spc="-1" strike="noStrike">
              <a:solidFill>
                <a:srgbClr val="000000"/>
              </a:solidFill>
              <a:uFill>
                <a:solidFill>
                  <a:srgbClr val="ffffff"/>
                </a:solidFill>
              </a:uFill>
              <a:latin typeface="Calibri"/>
            </a:endParaRPr>
          </a:p>
          <a:p>
            <a:pPr marL="343080" indent="-34272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Traçabilité - journalisation</a:t>
            </a:r>
            <a:endParaRPr lang="fr-FR" sz="2200" spc="-1" strike="noStrike">
              <a:solidFill>
                <a:srgbClr val="000000"/>
              </a:solidFill>
              <a:uFill>
                <a:solidFill>
                  <a:srgbClr val="ffffff"/>
                </a:solidFill>
              </a:uFill>
              <a:latin typeface="Calibri"/>
            </a:endParaRPr>
          </a:p>
          <a:p>
            <a:pPr marL="343080" indent="-34272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Horodatage (système de jetons)</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p:txBody>
      </p:sp>
      <p:sp>
        <p:nvSpPr>
          <p:cNvPr id="244"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060A36C0-B352-4A42-BF7B-1CDBDCB0C680}"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5" name="TextShape 1"/>
          <p:cNvSpPr txBox="1"/>
          <p:nvPr/>
        </p:nvSpPr>
        <p:spPr>
          <a:xfrm>
            <a:off x="722160" y="5486400"/>
            <a:ext cx="7659360" cy="1168200"/>
          </a:xfrm>
          <a:prstGeom prst="rect">
            <a:avLst/>
          </a:prstGeom>
          <a:noFill/>
          <a:ln>
            <a:noFill/>
          </a:ln>
        </p:spPr>
        <p:txBody>
          <a:bodyPr/>
          <a:p>
            <a:pPr>
              <a:lnSpc>
                <a:spcPct val="100000"/>
              </a:lnSpc>
            </a:pPr>
            <a:r>
              <a:rPr lang="fr-FR" sz="3600" spc="-97" strike="noStrike" cap="all">
                <a:solidFill>
                  <a:srgbClr val="666666"/>
                </a:solidFill>
                <a:uFill>
                  <a:solidFill>
                    <a:srgbClr val="ffffff"/>
                  </a:solidFill>
                </a:uFill>
                <a:latin typeface="Cambria"/>
              </a:rPr>
              <a:t>méthodologie</a:t>
            </a:r>
            <a:endParaRPr lang="fr-FR" sz="1800" spc="-1" strike="noStrike">
              <a:solidFill>
                <a:srgbClr val="000000"/>
              </a:solidFill>
              <a:uFill>
                <a:solidFill>
                  <a:srgbClr val="ffffff"/>
                </a:solidFill>
              </a:uFill>
              <a:latin typeface="Calibri"/>
            </a:endParaRPr>
          </a:p>
        </p:txBody>
      </p:sp>
      <p:sp>
        <p:nvSpPr>
          <p:cNvPr id="246" name="TextShape 2"/>
          <p:cNvSpPr txBox="1"/>
          <p:nvPr/>
        </p:nvSpPr>
        <p:spPr>
          <a:xfrm>
            <a:off x="722160" y="3852720"/>
            <a:ext cx="6135480" cy="1633320"/>
          </a:xfrm>
          <a:prstGeom prst="rect">
            <a:avLst/>
          </a:prstGeom>
          <a:noFill/>
          <a:ln>
            <a:noFill/>
          </a:ln>
        </p:spPr>
        <p:txBody>
          <a:bodyPr anchor="b"/>
          <a:p>
            <a:endParaRPr lang="fr-FR" sz="2200" spc="-1" strike="noStrike">
              <a:solidFill>
                <a:srgbClr val="000000"/>
              </a:solidFill>
              <a:uFill>
                <a:solidFill>
                  <a:srgbClr val="ffffff"/>
                </a:solidFill>
              </a:uFill>
              <a:latin typeface="Calibri"/>
            </a:endParaRPr>
          </a:p>
        </p:txBody>
      </p:sp>
      <p:sp>
        <p:nvSpPr>
          <p:cNvPr id="247"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D880C869-FDAF-4012-A3BA-E3099539D5AA}"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8"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Positionnement de l’archiviste</a:t>
            </a:r>
            <a:endParaRPr lang="fr-FR" sz="1800" spc="-1" strike="noStrike">
              <a:solidFill>
                <a:srgbClr val="000000"/>
              </a:solidFill>
              <a:uFill>
                <a:solidFill>
                  <a:srgbClr val="ffffff"/>
                </a:solidFill>
              </a:uFill>
              <a:latin typeface="Calibri"/>
            </a:endParaRPr>
          </a:p>
        </p:txBody>
      </p:sp>
      <p:sp>
        <p:nvSpPr>
          <p:cNvPr id="249"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Ne pas attendre le versement ou la livraison des fichiers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Archives électroniques : analyse en amont, records management</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Archives numériques : campagnes à préparer en amont (choix des formats, du niveau de qualité attendu avec conséquences sur la volumétrie…)</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Audit de l’infrastructure de stockage :</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 commencer par utiliser la grille d’analyse d’</a:t>
            </a:r>
            <a:r>
              <a:rPr lang="fr-FR" sz="2200" spc="-1" strike="noStrike" u="sng">
                <a:solidFill>
                  <a:srgbClr val="17bbfd"/>
                </a:solidFill>
                <a:uFill>
                  <a:solidFill>
                    <a:srgbClr val="ffffff"/>
                  </a:solidFill>
                </a:uFill>
                <a:latin typeface="Calibri"/>
                <a:hlinkClick r:id="rId1"/>
              </a:rPr>
              <a:t>ASTARÉ</a:t>
            </a: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250"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B92C0498-F6DA-4E8B-B6F4-15689D42F436}"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1"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Travailler avec la DSI</a:t>
            </a:r>
            <a:endParaRPr lang="fr-FR" sz="1800" spc="-1" strike="noStrike">
              <a:solidFill>
                <a:srgbClr val="000000"/>
              </a:solidFill>
              <a:uFill>
                <a:solidFill>
                  <a:srgbClr val="ffffff"/>
                </a:solidFill>
              </a:uFill>
              <a:latin typeface="Calibri"/>
            </a:endParaRPr>
          </a:p>
        </p:txBody>
      </p:sp>
      <p:sp>
        <p:nvSpPr>
          <p:cNvPr id="252"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Un intérêt commun pour la sécurité</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Qui ? </a:t>
            </a:r>
            <a:endParaRPr lang="fr-FR" sz="2200" spc="-1" strike="noStrike">
              <a:solidFill>
                <a:srgbClr val="000000"/>
              </a:solidFill>
              <a:uFill>
                <a:solidFill>
                  <a:srgbClr val="ffffff"/>
                </a:solidFill>
              </a:uFill>
              <a:latin typeface="Calibri"/>
            </a:endParaRPr>
          </a:p>
          <a:p>
            <a:pPr lvl="2" marL="1005840" indent="-228240">
              <a:lnSpc>
                <a:spcPct val="100000"/>
              </a:lnSpc>
              <a:buClr>
                <a:srgbClr val="9c007f"/>
              </a:buClr>
              <a:buFont typeface="Wingdings" charset="2"/>
              <a:buChar char=""/>
            </a:pPr>
            <a:r>
              <a:rPr lang="fr-FR" sz="1800" spc="-1" strike="noStrike">
                <a:solidFill>
                  <a:srgbClr val="000000"/>
                </a:solidFill>
                <a:uFill>
                  <a:solidFill>
                    <a:srgbClr val="ffffff"/>
                  </a:solidFill>
                </a:uFill>
                <a:latin typeface="Calibri"/>
              </a:rPr>
              <a:t>RGS – poste de RSSI</a:t>
            </a:r>
            <a:endParaRPr lang="fr-FR" sz="1600" spc="-1" strike="noStrike">
              <a:solidFill>
                <a:srgbClr val="000000"/>
              </a:solidFill>
              <a:uFill>
                <a:solidFill>
                  <a:srgbClr val="ffffff"/>
                </a:solidFill>
              </a:uFill>
              <a:latin typeface="Calibri"/>
            </a:endParaRPr>
          </a:p>
          <a:p>
            <a:pPr lvl="2" marL="1005840" indent="-228240">
              <a:lnSpc>
                <a:spcPct val="100000"/>
              </a:lnSpc>
              <a:buClr>
                <a:srgbClr val="9c007f"/>
              </a:buClr>
              <a:buFont typeface="Wingdings" charset="2"/>
              <a:buChar char=""/>
            </a:pPr>
            <a:r>
              <a:rPr lang="fr-FR" sz="1800" spc="-1" strike="noStrike">
                <a:solidFill>
                  <a:srgbClr val="000000"/>
                </a:solidFill>
                <a:uFill>
                  <a:solidFill>
                    <a:srgbClr val="ffffff"/>
                  </a:solidFill>
                </a:uFill>
                <a:latin typeface="Calibri"/>
              </a:rPr>
              <a:t>Responsables de l’infrastructure technique</a:t>
            </a:r>
            <a:endParaRPr lang="fr-FR" sz="16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Comment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Base = analyse des risques et mise en œuvre de mesures proportionnées</a:t>
            </a:r>
            <a:endParaRPr lang="fr-FR" sz="2200" spc="-1" strike="noStrike">
              <a:solidFill>
                <a:srgbClr val="000000"/>
              </a:solidFill>
              <a:uFill>
                <a:solidFill>
                  <a:srgbClr val="ffffff"/>
                </a:solidFill>
              </a:uFill>
              <a:latin typeface="Calibri"/>
            </a:endParaRPr>
          </a:p>
        </p:txBody>
      </p:sp>
      <p:sp>
        <p:nvSpPr>
          <p:cNvPr id="253"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E3A12C23-D552-485F-82DB-A3E430E6C501}"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4"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Un levier : le RGS</a:t>
            </a:r>
            <a:endParaRPr lang="fr-FR" sz="1800" spc="-1" strike="noStrike">
              <a:solidFill>
                <a:srgbClr val="000000"/>
              </a:solidFill>
              <a:uFill>
                <a:solidFill>
                  <a:srgbClr val="ffffff"/>
                </a:solidFill>
              </a:uFill>
              <a:latin typeface="Calibri"/>
            </a:endParaRPr>
          </a:p>
        </p:txBody>
      </p:sp>
      <p:sp>
        <p:nvSpPr>
          <p:cNvPr id="255"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Référentiel général de sécurité (RGS)</a:t>
            </a:r>
            <a:r>
              <a:rPr lang="fr-FR" sz="22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en vigueur depuis le 02/02/2010,  v2.0 juin 2014</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ff388c"/>
                </a:solidFill>
                <a:uFill>
                  <a:solidFill>
                    <a:srgbClr val="ffffff"/>
                  </a:solidFill>
                </a:uFill>
                <a:latin typeface="Calibri"/>
              </a:rPr>
              <a:t>Règles</a:t>
            </a:r>
            <a:r>
              <a:rPr lang="fr-FR" sz="2200" spc="-1" strike="noStrike">
                <a:solidFill>
                  <a:srgbClr val="000000"/>
                </a:solidFill>
                <a:uFill>
                  <a:solidFill>
                    <a:srgbClr val="ffffff"/>
                  </a:solidFill>
                </a:uFill>
                <a:latin typeface="Calibri"/>
              </a:rPr>
              <a:t> de sécurité qui s'imposent aux autorités administratives dans la sécurisation de leurs systèmes d’information</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ff388c"/>
                </a:solidFill>
                <a:uFill>
                  <a:solidFill>
                    <a:srgbClr val="ffffff"/>
                  </a:solidFill>
                </a:uFill>
                <a:latin typeface="Calibri"/>
              </a:rPr>
              <a:t>Bonnes pratiques </a:t>
            </a:r>
            <a:r>
              <a:rPr lang="fr-FR" sz="2200" spc="-1" strike="noStrike">
                <a:solidFill>
                  <a:srgbClr val="000000"/>
                </a:solidFill>
                <a:uFill>
                  <a:solidFill>
                    <a:srgbClr val="ffffff"/>
                  </a:solidFill>
                </a:uFill>
                <a:latin typeface="Calibri"/>
              </a:rPr>
              <a:t>en matière de sécurité des systèmes d’information que les autorités administratives sont libres d’appliquer</a:t>
            </a:r>
            <a:endParaRPr lang="fr-FR" sz="2200" spc="-1" strike="noStrike">
              <a:solidFill>
                <a:srgbClr val="000000"/>
              </a:solidFill>
              <a:uFill>
                <a:solidFill>
                  <a:srgbClr val="ffffff"/>
                </a:solidFill>
              </a:uFill>
              <a:latin typeface="Calibri"/>
            </a:endParaRPr>
          </a:p>
        </p:txBody>
      </p:sp>
      <p:sp>
        <p:nvSpPr>
          <p:cNvPr id="256"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12127CD0-B7F7-4463-B344-E7B3910B30BD}"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7"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Un levier : le RGS</a:t>
            </a:r>
            <a:endParaRPr lang="fr-FR" sz="1800" spc="-1" strike="noStrike">
              <a:solidFill>
                <a:srgbClr val="000000"/>
              </a:solidFill>
              <a:uFill>
                <a:solidFill>
                  <a:srgbClr val="ffffff"/>
                </a:solidFill>
              </a:uFill>
              <a:latin typeface="Calibri"/>
            </a:endParaRPr>
          </a:p>
        </p:txBody>
      </p:sp>
      <p:sp>
        <p:nvSpPr>
          <p:cNvPr id="258"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600" spc="-1" strike="noStrike">
                <a:solidFill>
                  <a:srgbClr val="000000"/>
                </a:solidFill>
                <a:uFill>
                  <a:solidFill>
                    <a:srgbClr val="ffffff"/>
                  </a:solidFill>
                </a:uFill>
                <a:latin typeface="Calibri"/>
              </a:rPr>
              <a:t>Référentiel général de sécurité (RGS)</a:t>
            </a:r>
            <a:r>
              <a:rPr lang="fr-FR" sz="26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en vigueur depuis le 02/02/2010,  v2.0 juin 2014</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ff388c"/>
                </a:solidFill>
                <a:uFill>
                  <a:solidFill>
                    <a:srgbClr val="ffffff"/>
                  </a:solidFill>
                </a:uFill>
                <a:latin typeface="Calibri"/>
              </a:rPr>
              <a:t>Bonnes pratiques </a:t>
            </a:r>
            <a:r>
              <a:rPr lang="fr-FR" sz="2200" spc="-1" strike="noStrike">
                <a:solidFill>
                  <a:srgbClr val="000000"/>
                </a:solidFill>
                <a:uFill>
                  <a:solidFill>
                    <a:srgbClr val="ffffff"/>
                  </a:solidFill>
                </a:uFill>
                <a:latin typeface="Calibri"/>
              </a:rPr>
              <a:t>en matière de sécurité des systèmes d’information que les autorités administratives sont libres d’appliquer</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Politique de sécurité implique une </a:t>
            </a:r>
            <a:r>
              <a:rPr lang="fr-FR" sz="2200" spc="-1" strike="noStrike">
                <a:solidFill>
                  <a:srgbClr val="ff388c"/>
                </a:solidFill>
                <a:uFill>
                  <a:solidFill>
                    <a:srgbClr val="ffffff"/>
                  </a:solidFill>
                </a:uFill>
                <a:latin typeface="Calibri"/>
              </a:rPr>
              <a:t>analyse des risques</a:t>
            </a:r>
            <a:r>
              <a:rPr lang="fr-FR" sz="2200" spc="-1" strike="noStrike">
                <a:solidFill>
                  <a:srgbClr val="000000"/>
                </a:solidFill>
                <a:uFill>
                  <a:solidFill>
                    <a:srgbClr val="ffffff"/>
                  </a:solidFill>
                </a:uFill>
                <a:latin typeface="Calibri"/>
              </a:rPr>
              <a:t> :</a:t>
            </a:r>
            <a:endParaRPr lang="fr-FR" sz="2200" spc="-1" strike="noStrike">
              <a:solidFill>
                <a:srgbClr val="000000"/>
              </a:solidFill>
              <a:uFill>
                <a:solidFill>
                  <a:srgbClr val="ffffff"/>
                </a:solidFill>
              </a:uFill>
              <a:latin typeface="Calibri"/>
            </a:endParaRPr>
          </a:p>
          <a:p>
            <a:pPr marL="343080" indent="12600">
              <a:lnSpc>
                <a:spcPct val="100000"/>
              </a:lnSpc>
              <a:buClr>
                <a:srgbClr val="ff388c"/>
              </a:buClr>
              <a:buFont typeface="Arial"/>
              <a:buChar char="•"/>
            </a:pP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sur les accès</a:t>
            </a:r>
            <a:endParaRPr lang="fr-FR" sz="2200" spc="-1" strike="noStrike">
              <a:solidFill>
                <a:srgbClr val="000000"/>
              </a:solidFill>
              <a:uFill>
                <a:solidFill>
                  <a:srgbClr val="ffffff"/>
                </a:solidFill>
              </a:uFill>
              <a:latin typeface="Calibri"/>
            </a:endParaRPr>
          </a:p>
          <a:p>
            <a:pPr marL="343080" indent="12600">
              <a:lnSpc>
                <a:spcPct val="100000"/>
              </a:lnSpc>
              <a:buClr>
                <a:srgbClr val="ff388c"/>
              </a:buClr>
              <a:buFont typeface="Arial"/>
              <a:buChar char="•"/>
            </a:pP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sur la complétude, validité et actualité des données</a:t>
            </a:r>
            <a:endParaRPr lang="fr-FR" sz="2200" spc="-1" strike="noStrike">
              <a:solidFill>
                <a:srgbClr val="000000"/>
              </a:solidFill>
              <a:uFill>
                <a:solidFill>
                  <a:srgbClr val="ffffff"/>
                </a:solidFill>
              </a:uFill>
              <a:latin typeface="Calibri"/>
            </a:endParaRPr>
          </a:p>
          <a:p>
            <a:pPr marL="343080" indent="12600">
              <a:lnSpc>
                <a:spcPct val="100000"/>
              </a:lnSpc>
              <a:buClr>
                <a:srgbClr val="ff388c"/>
              </a:buClr>
              <a:buFont typeface="Arial"/>
              <a:buChar char="•"/>
            </a:pP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le contrôle renforcé sur les tiers qui interviennent dans la gestion des données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Sécurité des SI =&gt; principes : </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ff388c"/>
                </a:solidFill>
                <a:uFill>
                  <a:solidFill>
                    <a:srgbClr val="ffffff"/>
                  </a:solidFill>
                </a:uFill>
                <a:latin typeface="Calibri"/>
              </a:rPr>
              <a:t>disponibilité / intégrité / confidentialité / traçabilité</a:t>
            </a: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p:txBody>
      </p:sp>
      <p:sp>
        <p:nvSpPr>
          <p:cNvPr id="259"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C0E453C7-E37E-4D6F-BAF1-6C9AFA42E1E0}"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3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0"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Un levier : le RGS</a:t>
            </a:r>
            <a:endParaRPr lang="fr-FR" sz="1800" spc="-1" strike="noStrike">
              <a:solidFill>
                <a:srgbClr val="000000"/>
              </a:solidFill>
              <a:uFill>
                <a:solidFill>
                  <a:srgbClr val="ffffff"/>
                </a:solidFill>
              </a:uFill>
              <a:latin typeface="Calibri"/>
            </a:endParaRPr>
          </a:p>
        </p:txBody>
      </p:sp>
      <p:sp>
        <p:nvSpPr>
          <p:cNvPr id="261" name="TextShape 2"/>
          <p:cNvSpPr txBox="1"/>
          <p:nvPr/>
        </p:nvSpPr>
        <p:spPr>
          <a:xfrm>
            <a:off x="457200" y="1600200"/>
            <a:ext cx="7619760" cy="4800240"/>
          </a:xfrm>
          <a:prstGeom prst="rect">
            <a:avLst/>
          </a:prstGeom>
          <a:noFill/>
          <a:ln>
            <a:noFill/>
          </a:ln>
        </p:spPr>
        <p:txBody>
          <a:bodyPr/>
          <a:p>
            <a:pPr marL="114480">
              <a:lnSpc>
                <a:spcPct val="100000"/>
              </a:lnSpc>
            </a:pPr>
            <a:r>
              <a:rPr lang="fr-FR" sz="2200" spc="-1" strike="noStrike">
                <a:solidFill>
                  <a:srgbClr val="000000"/>
                </a:solidFill>
                <a:uFill>
                  <a:solidFill>
                    <a:srgbClr val="ffffff"/>
                  </a:solidFill>
                </a:uFill>
                <a:latin typeface="Calibri"/>
              </a:rPr>
              <a:t>Politique de sécurité implique (entre autres)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Connaissance et protection du patrimoine informationnel</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Mise en œuvre de mesures de sécurité adéquates et proportionnées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Maîtriser les risques techniques, opérationnels et juridiques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Créer une relation de confiance entre usagers et administration électronique</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000" spc="-1" strike="noStrike">
                <a:solidFill>
                  <a:srgbClr val="000000"/>
                </a:solidFill>
                <a:uFill>
                  <a:solidFill>
                    <a:srgbClr val="ffffff"/>
                  </a:solidFill>
                </a:uFill>
                <a:latin typeface="Calibri"/>
              </a:rPr>
              <a:t>Garantir la continuité des services numériques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 liens avec l’archivage</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p:txBody>
      </p:sp>
      <p:sp>
        <p:nvSpPr>
          <p:cNvPr id="262"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FF240A4D-BD48-4EDD-B9CF-AAA3B166F70A}"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2"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Quelles données numériques ?</a:t>
            </a:r>
            <a:endParaRPr lang="fr-FR" sz="1800" spc="-1" strike="noStrike">
              <a:solidFill>
                <a:srgbClr val="000000"/>
              </a:solidFill>
              <a:uFill>
                <a:solidFill>
                  <a:srgbClr val="ffffff"/>
                </a:solidFill>
              </a:uFill>
              <a:latin typeface="Calibri"/>
            </a:endParaRPr>
          </a:p>
        </p:txBody>
      </p:sp>
      <p:sp>
        <p:nvSpPr>
          <p:cNvPr id="133" name="TextShape 2"/>
          <p:cNvSpPr txBox="1"/>
          <p:nvPr/>
        </p:nvSpPr>
        <p:spPr>
          <a:xfrm>
            <a:off x="457200" y="1600200"/>
            <a:ext cx="7619760" cy="5068800"/>
          </a:xfrm>
          <a:prstGeom prst="rect">
            <a:avLst/>
          </a:prstGeom>
          <a:noFill/>
          <a:ln>
            <a:noFill/>
          </a:ln>
        </p:spPr>
        <p:txBody>
          <a:bodyPr/>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Périmètre : archives  aux caractéristiques différentes </a:t>
            </a:r>
            <a:endParaRPr lang="fr-FR" sz="2200" spc="-1" strike="noStrike">
              <a:solidFill>
                <a:srgbClr val="000000"/>
              </a:solidFill>
              <a:uFill>
                <a:solidFill>
                  <a:srgbClr val="ffffff"/>
                </a:solidFill>
              </a:uFill>
              <a:latin typeface="Calibri"/>
            </a:endParaRPr>
          </a:p>
          <a:p>
            <a:pPr lvl="2" marL="1005840" indent="-228240">
              <a:lnSpc>
                <a:spcPct val="100000"/>
              </a:lnSpc>
              <a:buClr>
                <a:srgbClr val="9c007f"/>
              </a:buClr>
              <a:buFont typeface="Wingdings" charset="2"/>
              <a:buChar char=""/>
            </a:pPr>
            <a:r>
              <a:rPr lang="fr-FR" sz="1800" spc="-1" strike="noStrike">
                <a:solidFill>
                  <a:srgbClr val="000000"/>
                </a:solidFill>
                <a:uFill>
                  <a:solidFill>
                    <a:srgbClr val="ffffff"/>
                  </a:solidFill>
                </a:uFill>
                <a:latin typeface="Calibri"/>
              </a:rPr>
              <a:t>Archives numérisées </a:t>
            </a:r>
            <a:endParaRPr lang="fr-FR" sz="16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Grosse volumétrie</a:t>
            </a:r>
            <a:endParaRPr lang="fr-FR" sz="14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Copies, éventuellement en plusieurs exemplaires (conservation / communication)</a:t>
            </a:r>
            <a:endParaRPr lang="fr-FR" sz="14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Formats pérennes</a:t>
            </a:r>
            <a:endParaRPr lang="fr-FR" sz="14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1</a:t>
            </a:r>
            <a:r>
              <a:rPr lang="fr-FR" sz="1600" spc="-1" strike="noStrike" baseline="30000">
                <a:solidFill>
                  <a:srgbClr val="000000"/>
                </a:solidFill>
                <a:uFill>
                  <a:solidFill>
                    <a:srgbClr val="ffffff"/>
                  </a:solidFill>
                </a:uFill>
                <a:latin typeface="Calibri"/>
              </a:rPr>
              <a:t>er</a:t>
            </a:r>
            <a:r>
              <a:rPr lang="fr-FR" sz="1600" spc="-1" strike="noStrike">
                <a:solidFill>
                  <a:srgbClr val="000000"/>
                </a:solidFill>
                <a:uFill>
                  <a:solidFill>
                    <a:srgbClr val="ffffff"/>
                  </a:solidFill>
                </a:uFill>
                <a:latin typeface="Calibri"/>
              </a:rPr>
              <a:t> enjeu : accessibilité </a:t>
            </a:r>
            <a:endParaRPr lang="fr-FR" sz="14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a:t>
            </a:r>
            <a:endParaRPr lang="fr-FR" sz="1400" spc="-1" strike="noStrike">
              <a:solidFill>
                <a:srgbClr val="000000"/>
              </a:solidFill>
              <a:uFill>
                <a:solidFill>
                  <a:srgbClr val="ffffff"/>
                </a:solidFill>
              </a:uFill>
              <a:latin typeface="Calibri"/>
            </a:endParaRPr>
          </a:p>
          <a:p>
            <a:pPr lvl="2" marL="1005840" indent="-228240">
              <a:lnSpc>
                <a:spcPct val="100000"/>
              </a:lnSpc>
              <a:buClr>
                <a:srgbClr val="9c007f"/>
              </a:buClr>
              <a:buFont typeface="Wingdings" charset="2"/>
              <a:buChar char=""/>
            </a:pPr>
            <a:r>
              <a:rPr lang="fr-FR" sz="1800" spc="-1" strike="noStrike">
                <a:solidFill>
                  <a:srgbClr val="000000"/>
                </a:solidFill>
                <a:uFill>
                  <a:solidFill>
                    <a:srgbClr val="ffffff"/>
                  </a:solidFill>
                </a:uFill>
                <a:latin typeface="Calibri"/>
              </a:rPr>
              <a:t>Archives électroniques</a:t>
            </a:r>
            <a:endParaRPr lang="fr-FR" sz="16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Volumétrie raisonnable, voire faible</a:t>
            </a:r>
            <a:endParaRPr lang="fr-FR" sz="14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Originaux</a:t>
            </a:r>
            <a:endParaRPr lang="fr-FR" sz="14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Formats pérennes</a:t>
            </a:r>
            <a:endParaRPr lang="fr-FR" sz="14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1</a:t>
            </a:r>
            <a:r>
              <a:rPr lang="fr-FR" sz="1600" spc="-1" strike="noStrike" baseline="30000">
                <a:solidFill>
                  <a:srgbClr val="000000"/>
                </a:solidFill>
                <a:uFill>
                  <a:solidFill>
                    <a:srgbClr val="ffffff"/>
                  </a:solidFill>
                </a:uFill>
                <a:latin typeface="Calibri"/>
              </a:rPr>
              <a:t>er</a:t>
            </a:r>
            <a:r>
              <a:rPr lang="fr-FR" sz="1600" spc="-1" strike="noStrike">
                <a:solidFill>
                  <a:srgbClr val="000000"/>
                </a:solidFill>
                <a:uFill>
                  <a:solidFill>
                    <a:srgbClr val="ffffff"/>
                  </a:solidFill>
                </a:uFill>
                <a:latin typeface="Calibri"/>
              </a:rPr>
              <a:t> enjeu : conservation</a:t>
            </a:r>
            <a:endParaRPr lang="fr-FR" sz="1400" spc="-1" strike="noStrike">
              <a:solidFill>
                <a:srgbClr val="000000"/>
              </a:solidFill>
              <a:uFill>
                <a:solidFill>
                  <a:srgbClr val="ffffff"/>
                </a:solidFill>
              </a:uFill>
              <a:latin typeface="Calibri"/>
            </a:endParaRPr>
          </a:p>
          <a:p>
            <a:pPr lvl="3" marL="1280160" indent="-228240">
              <a:lnSpc>
                <a:spcPct val="100000"/>
              </a:lnSpc>
              <a:buClr>
                <a:srgbClr val="68007f"/>
              </a:buClr>
              <a:buFont typeface="Arial"/>
              <a:buChar char="•"/>
            </a:pPr>
            <a:r>
              <a:rPr lang="fr-FR" sz="1600" spc="-1" strike="noStrike">
                <a:solidFill>
                  <a:srgbClr val="000000"/>
                </a:solidFill>
                <a:uFill>
                  <a:solidFill>
                    <a:srgbClr val="ffffff"/>
                  </a:solidFill>
                </a:uFill>
                <a:latin typeface="Calibri"/>
              </a:rPr>
              <a:t>…</a:t>
            </a:r>
            <a:endParaRPr lang="fr-FR" sz="1400" spc="-1" strike="noStrike">
              <a:solidFill>
                <a:srgbClr val="000000"/>
              </a:solidFill>
              <a:uFill>
                <a:solidFill>
                  <a:srgbClr val="ffffff"/>
                </a:solidFill>
              </a:uFill>
              <a:latin typeface="Calibri"/>
            </a:endParaRPr>
          </a:p>
          <a:p>
            <a:pPr lvl="3"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Périmètre : conditions de conservation et de protection des données</a:t>
            </a:r>
            <a:endParaRPr lang="fr-FR" sz="1400" spc="-1" strike="noStrike">
              <a:solidFill>
                <a:srgbClr val="000000"/>
              </a:solidFill>
              <a:uFill>
                <a:solidFill>
                  <a:srgbClr val="ffffff"/>
                </a:solidFill>
              </a:uFill>
              <a:latin typeface="Calibri"/>
            </a:endParaRPr>
          </a:p>
          <a:p>
            <a:pPr lvl="6" marL="983160" indent="-182520">
              <a:lnSpc>
                <a:spcPct val="100000"/>
              </a:lnSpc>
              <a:buClr>
                <a:srgbClr val="e40059"/>
              </a:buClr>
              <a:buFont typeface="Wingdings" charset="2"/>
              <a:buChar char=""/>
            </a:pPr>
            <a:r>
              <a:rPr lang="fr-FR" sz="2000" spc="-1" strike="noStrike">
                <a:solidFill>
                  <a:srgbClr val="000000"/>
                </a:solidFill>
                <a:uFill>
                  <a:solidFill>
                    <a:srgbClr val="ffffff"/>
                  </a:solidFill>
                </a:uFill>
                <a:latin typeface="Calibri"/>
              </a:rPr>
              <a:t>Pas de présentation de l’archivage électronique à proprement parler</a:t>
            </a:r>
            <a:endParaRPr lang="fr-FR" sz="2000" spc="-1" strike="noStrike">
              <a:solidFill>
                <a:srgbClr val="000000"/>
              </a:solidFill>
              <a:uFill>
                <a:solidFill>
                  <a:srgbClr val="ffffff"/>
                </a:solidFill>
              </a:uFill>
              <a:latin typeface="Calibri"/>
            </a:endParaRPr>
          </a:p>
        </p:txBody>
      </p:sp>
      <p:sp>
        <p:nvSpPr>
          <p:cNvPr id="134"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01B3C4E2-B621-4710-A96F-FF4D2AC08C32}"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4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3"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Analyse de risques</a:t>
            </a:r>
            <a:endParaRPr lang="fr-FR" sz="1800" spc="-1" strike="noStrike">
              <a:solidFill>
                <a:srgbClr val="000000"/>
              </a:solidFill>
              <a:uFill>
                <a:solidFill>
                  <a:srgbClr val="ffffff"/>
                </a:solidFill>
              </a:uFill>
              <a:latin typeface="Calibri"/>
            </a:endParaRPr>
          </a:p>
        </p:txBody>
      </p:sp>
      <p:sp>
        <p:nvSpPr>
          <p:cNvPr id="264" name="TextShape 2"/>
          <p:cNvSpPr txBox="1"/>
          <p:nvPr/>
        </p:nvSpPr>
        <p:spPr>
          <a:xfrm>
            <a:off x="457200" y="1600200"/>
            <a:ext cx="7619760" cy="4800240"/>
          </a:xfrm>
          <a:prstGeom prst="rect">
            <a:avLst/>
          </a:prstGeom>
          <a:noFill/>
          <a:ln>
            <a:noFill/>
          </a:ln>
        </p:spPr>
        <p:txBody>
          <a:bodyPr/>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marL="114480">
              <a:lnSpc>
                <a:spcPct val="100000"/>
              </a:lnSpc>
            </a:pPr>
            <a:endParaRPr lang="fr-FR" sz="2200" spc="-1" strike="noStrike">
              <a:solidFill>
                <a:srgbClr val="000000"/>
              </a:solidFill>
              <a:uFill>
                <a:solidFill>
                  <a:srgbClr val="ffffff"/>
                </a:solidFill>
              </a:uFill>
              <a:latin typeface="Calibri"/>
            </a:endParaRPr>
          </a:p>
          <a:p>
            <a:pPr marL="114480">
              <a:lnSpc>
                <a:spcPct val="100000"/>
              </a:lnSpc>
            </a:pPr>
            <a:r>
              <a:rPr lang="fr-FR" sz="1400" spc="-1" strike="noStrike">
                <a:solidFill>
                  <a:srgbClr val="000000"/>
                </a:solidFill>
                <a:uFill>
                  <a:solidFill>
                    <a:srgbClr val="ffffff"/>
                  </a:solidFill>
                </a:uFill>
                <a:latin typeface="Calibri"/>
              </a:rPr>
              <a:t>Schéma présenté par Marie-Françoise NESME et Aïda CHEBBI – Formation du CNAM</a:t>
            </a:r>
            <a:endParaRPr lang="fr-FR" sz="2200" spc="-1" strike="noStrike">
              <a:solidFill>
                <a:srgbClr val="000000"/>
              </a:solidFill>
              <a:uFill>
                <a:solidFill>
                  <a:srgbClr val="ffffff"/>
                </a:solidFill>
              </a:uFill>
              <a:latin typeface="Calibri"/>
            </a:endParaRPr>
          </a:p>
        </p:txBody>
      </p:sp>
      <p:pic>
        <p:nvPicPr>
          <p:cNvPr id="265" name="Picture 2" descr=""/>
          <p:cNvPicPr/>
          <p:nvPr/>
        </p:nvPicPr>
        <p:blipFill>
          <a:blip r:embed="rId1"/>
          <a:stretch/>
        </p:blipFill>
        <p:spPr>
          <a:xfrm>
            <a:off x="179640" y="1495800"/>
            <a:ext cx="8210160" cy="4381200"/>
          </a:xfrm>
          <a:prstGeom prst="rect">
            <a:avLst/>
          </a:prstGeom>
          <a:ln>
            <a:noFill/>
          </a:ln>
        </p:spPr>
      </p:pic>
      <p:sp>
        <p:nvSpPr>
          <p:cNvPr id="266"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C71258E4-CE1C-4544-ABC9-E25E0A16B4D4}"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4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7" name="TextShape 1"/>
          <p:cNvSpPr txBox="1"/>
          <p:nvPr/>
        </p:nvSpPr>
        <p:spPr>
          <a:xfrm>
            <a:off x="457200" y="274680"/>
            <a:ext cx="7619760" cy="1142640"/>
          </a:xfrm>
          <a:prstGeom prst="rect">
            <a:avLst/>
          </a:prstGeom>
          <a:noFill/>
          <a:ln>
            <a:noFill/>
          </a:ln>
        </p:spPr>
        <p:txBody>
          <a:bodyPr anchor="ctr"/>
          <a:p>
            <a:endParaRPr lang="fr-FR" sz="1800" spc="-1" strike="noStrike">
              <a:solidFill>
                <a:srgbClr val="000000"/>
              </a:solidFill>
              <a:uFill>
                <a:solidFill>
                  <a:srgbClr val="ffffff"/>
                </a:solidFill>
              </a:uFill>
              <a:latin typeface="Calibri"/>
            </a:endParaRPr>
          </a:p>
        </p:txBody>
      </p:sp>
      <p:sp>
        <p:nvSpPr>
          <p:cNvPr id="268" name="TextShape 2"/>
          <p:cNvSpPr txBox="1"/>
          <p:nvPr/>
        </p:nvSpPr>
        <p:spPr>
          <a:xfrm>
            <a:off x="457200" y="1600200"/>
            <a:ext cx="7619760" cy="4800240"/>
          </a:xfrm>
          <a:prstGeom prst="rect">
            <a:avLst/>
          </a:prstGeom>
          <a:noFill/>
          <a:ln>
            <a:noFill/>
          </a:ln>
        </p:spPr>
        <p:txBody>
          <a:bodyPr/>
          <a:p>
            <a:endParaRPr lang="fr-FR" sz="2200" spc="-1" strike="noStrike">
              <a:solidFill>
                <a:srgbClr val="000000"/>
              </a:solidFill>
              <a:uFill>
                <a:solidFill>
                  <a:srgbClr val="ffffff"/>
                </a:solidFill>
              </a:uFill>
              <a:latin typeface="Calibri"/>
            </a:endParaRPr>
          </a:p>
        </p:txBody>
      </p:sp>
      <p:pic>
        <p:nvPicPr>
          <p:cNvPr id="269" name="Image 3" descr=""/>
          <p:cNvPicPr/>
          <p:nvPr/>
        </p:nvPicPr>
        <p:blipFill>
          <a:blip r:embed="rId1"/>
          <a:stretch/>
        </p:blipFill>
        <p:spPr>
          <a:xfrm>
            <a:off x="-28080" y="141120"/>
            <a:ext cx="9208440" cy="6239880"/>
          </a:xfrm>
          <a:prstGeom prst="rect">
            <a:avLst/>
          </a:prstGeom>
          <a:ln>
            <a:noFill/>
          </a:ln>
        </p:spPr>
      </p:pic>
      <p:sp>
        <p:nvSpPr>
          <p:cNvPr id="270"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86B36ECA-0AE1-49F4-95DC-E6C9BF693578}"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4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1" name="TextShape 1"/>
          <p:cNvSpPr txBox="1"/>
          <p:nvPr/>
        </p:nvSpPr>
        <p:spPr>
          <a:xfrm>
            <a:off x="722160" y="5486400"/>
            <a:ext cx="7659360" cy="1168200"/>
          </a:xfrm>
          <a:prstGeom prst="rect">
            <a:avLst/>
          </a:prstGeom>
          <a:noFill/>
          <a:ln>
            <a:noFill/>
          </a:ln>
        </p:spPr>
        <p:txBody>
          <a:bodyPr/>
          <a:p>
            <a:pPr>
              <a:lnSpc>
                <a:spcPct val="100000"/>
              </a:lnSpc>
            </a:pPr>
            <a:r>
              <a:rPr lang="fr-FR" sz="3600" spc="-97" strike="noStrike" cap="all">
                <a:solidFill>
                  <a:srgbClr val="666666"/>
                </a:solidFill>
                <a:uFill>
                  <a:solidFill>
                    <a:srgbClr val="ffffff"/>
                  </a:solidFill>
                </a:uFill>
                <a:latin typeface="Cambria"/>
              </a:rPr>
              <a:t>communication</a:t>
            </a:r>
            <a:endParaRPr lang="fr-FR" sz="1800" spc="-1" strike="noStrike">
              <a:solidFill>
                <a:srgbClr val="000000"/>
              </a:solidFill>
              <a:uFill>
                <a:solidFill>
                  <a:srgbClr val="ffffff"/>
                </a:solidFill>
              </a:uFill>
              <a:latin typeface="Calibri"/>
            </a:endParaRPr>
          </a:p>
        </p:txBody>
      </p:sp>
      <p:sp>
        <p:nvSpPr>
          <p:cNvPr id="272" name="TextShape 2"/>
          <p:cNvSpPr txBox="1"/>
          <p:nvPr/>
        </p:nvSpPr>
        <p:spPr>
          <a:xfrm>
            <a:off x="722160" y="3852720"/>
            <a:ext cx="6135480" cy="1633320"/>
          </a:xfrm>
          <a:prstGeom prst="rect">
            <a:avLst/>
          </a:prstGeom>
          <a:noFill/>
          <a:ln>
            <a:noFill/>
          </a:ln>
        </p:spPr>
        <p:txBody>
          <a:bodyPr anchor="b"/>
          <a:p>
            <a:endParaRPr lang="fr-FR" sz="2200" spc="-1" strike="noStrike">
              <a:solidFill>
                <a:srgbClr val="000000"/>
              </a:solidFill>
              <a:uFill>
                <a:solidFill>
                  <a:srgbClr val="ffffff"/>
                </a:solidFill>
              </a:uFill>
              <a:latin typeface="Calibri"/>
            </a:endParaRPr>
          </a:p>
        </p:txBody>
      </p:sp>
      <p:sp>
        <p:nvSpPr>
          <p:cNvPr id="273"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4A702561-976A-4DB9-AC5F-301C8BC88034}"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4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4"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Communication</a:t>
            </a:r>
            <a:endParaRPr lang="fr-FR" sz="1800" spc="-1" strike="noStrike">
              <a:solidFill>
                <a:srgbClr val="000000"/>
              </a:solidFill>
              <a:uFill>
                <a:solidFill>
                  <a:srgbClr val="ffffff"/>
                </a:solidFill>
              </a:uFill>
              <a:latin typeface="Calibri"/>
            </a:endParaRPr>
          </a:p>
        </p:txBody>
      </p:sp>
      <p:sp>
        <p:nvSpPr>
          <p:cNvPr id="275"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Contexte juridique sur la communicabilité</a:t>
            </a:r>
            <a:endParaRPr lang="fr-FR" sz="22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Code du patrimoine</a:t>
            </a:r>
            <a:endParaRPr lang="fr-FR" sz="16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Loi CADA</a:t>
            </a:r>
            <a:endParaRPr lang="fr-FR" sz="16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Cas des données à caractère personnel : loi I&amp;L et délais spécifiques</a:t>
            </a:r>
            <a:endParaRPr lang="fr-FR" sz="1600" spc="-1" strike="noStrike">
              <a:solidFill>
                <a:srgbClr val="000000"/>
              </a:solidFill>
              <a:uFill>
                <a:solidFill>
                  <a:srgbClr val="ffffff"/>
                </a:solidFill>
              </a:uFill>
              <a:latin typeface="Calibri"/>
            </a:endParaRPr>
          </a:p>
          <a:p>
            <a:r>
              <a:rPr lang="fr-FR" sz="1600" spc="-1" strike="noStrike" u="sng">
                <a:solidFill>
                  <a:srgbClr val="17bbfd"/>
                </a:solidFill>
                <a:uFill>
                  <a:solidFill>
                    <a:srgbClr val="ffffff"/>
                  </a:solidFill>
                </a:uFill>
                <a:latin typeface="Calibri"/>
                <a:hlinkClick r:id="rId1"/>
              </a:rPr>
              <a:t>http://www.cnil.fr/linstitution/actualite/article/article/archives-publiques-sur-internet-quelles-sont-les-donnees-personnelles-concernees</a:t>
            </a:r>
            <a:r>
              <a:rPr lang="fr-FR" sz="1600" spc="-1" strike="noStrike" u="sng">
                <a:solidFill>
                  <a:srgbClr val="17bbfd"/>
                </a:solidFill>
                <a:uFill>
                  <a:solidFill>
                    <a:srgbClr val="ffffff"/>
                  </a:solidFill>
                </a:uFill>
                <a:latin typeface="Calibri"/>
                <a:hlinkClick r:id="rId2"/>
              </a:rPr>
              <a:t>/</a:t>
            </a:r>
            <a:endParaRPr lang="fr-FR" sz="2200" spc="-1" strike="noStrike">
              <a:solidFill>
                <a:srgbClr val="000000"/>
              </a:solidFill>
              <a:uFill>
                <a:solidFill>
                  <a:srgbClr val="ffffff"/>
                </a:solidFill>
              </a:uFill>
              <a:latin typeface="Calibri"/>
            </a:endParaRPr>
          </a:p>
          <a:p>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Différence entre accès en interne en salle de lecture et accès via site internet</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Le SAE : parmi les métadonnées, gestion de la communicabilité</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Attention à la finesse de contrôle des accès : y compris entre services producteurs / parfois au document ou à la donnée près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 de nouveaux modes de communication à inventer !</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p:txBody>
      </p:sp>
      <p:sp>
        <p:nvSpPr>
          <p:cNvPr id="276"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CDEFA7C8-2063-4058-AA9F-3E4FE27AB716}"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4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7"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Diffusion en ligne</a:t>
            </a:r>
            <a:endParaRPr lang="fr-FR" sz="1800" spc="-1" strike="noStrike">
              <a:solidFill>
                <a:srgbClr val="000000"/>
              </a:solidFill>
              <a:uFill>
                <a:solidFill>
                  <a:srgbClr val="ffffff"/>
                </a:solidFill>
              </a:uFill>
              <a:latin typeface="Calibri"/>
            </a:endParaRPr>
          </a:p>
        </p:txBody>
      </p:sp>
      <p:sp>
        <p:nvSpPr>
          <p:cNvPr id="278"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Risques liés au mode de diffusion </a:t>
            </a:r>
            <a:endParaRPr lang="fr-FR" sz="22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Une partie des conditions sous la maîtrise de la DSI (« frontal »)</a:t>
            </a:r>
            <a:endParaRPr lang="fr-FR" sz="16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Une partie sous la maîtrise de l’éditeur : liens (risque d’aspiration en masse des fichiers)</a:t>
            </a:r>
            <a:endParaRPr lang="fr-FR" sz="1600" spc="-1" strike="noStrike">
              <a:solidFill>
                <a:srgbClr val="000000"/>
              </a:solidFill>
              <a:uFill>
                <a:solidFill>
                  <a:srgbClr val="ffffff"/>
                </a:solidFill>
              </a:uFill>
              <a:latin typeface="Calibri"/>
            </a:endParaRPr>
          </a:p>
          <a:p>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Risques liés à la réutilisation</a:t>
            </a:r>
            <a:endParaRPr lang="fr-FR" sz="22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Fixer des règles de réutilisation</a:t>
            </a:r>
            <a:endParaRPr lang="fr-FR" sz="16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Licences</a:t>
            </a:r>
            <a:endParaRPr lang="fr-FR" sz="16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Filigranes</a:t>
            </a:r>
            <a:endParaRPr lang="fr-FR" sz="1600" spc="-1" strike="noStrike">
              <a:solidFill>
                <a:srgbClr val="000000"/>
              </a:solidFill>
              <a:uFill>
                <a:solidFill>
                  <a:srgbClr val="ffffff"/>
                </a:solidFill>
              </a:uFill>
              <a:latin typeface="Calibri"/>
            </a:endParaRPr>
          </a:p>
          <a:p>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Traitement des images avant mise en ligne</a:t>
            </a:r>
            <a:endParaRPr lang="fr-FR" sz="22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Images pyramidales / segmentation des images</a:t>
            </a:r>
            <a:endParaRPr lang="fr-FR" sz="16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 pour un affichage rapide</a:t>
            </a:r>
            <a:endParaRPr lang="fr-FR" sz="1600" spc="-1" strike="noStrike">
              <a:solidFill>
                <a:srgbClr val="000000"/>
              </a:solidFill>
              <a:uFill>
                <a:solidFill>
                  <a:srgbClr val="ffffff"/>
                </a:solidFill>
              </a:uFill>
              <a:latin typeface="Calibri"/>
            </a:endParaRPr>
          </a:p>
          <a:p>
            <a:pPr lvl="2" marL="1005840" indent="-228240">
              <a:lnSpc>
                <a:spcPct val="100000"/>
              </a:lnSpc>
              <a:buClr>
                <a:srgbClr val="9c007f"/>
              </a:buClr>
              <a:buFont typeface="Arial"/>
              <a:buChar char="•"/>
            </a:pPr>
            <a:r>
              <a:rPr lang="fr-FR" sz="1800" spc="-1" strike="noStrike">
                <a:solidFill>
                  <a:srgbClr val="000000"/>
                </a:solidFill>
                <a:uFill>
                  <a:solidFill>
                    <a:srgbClr val="ffffff"/>
                  </a:solidFill>
                </a:uFill>
                <a:latin typeface="Calibri"/>
              </a:rPr>
              <a:t>+ pour éviter le téléchargement et la reconstitution </a:t>
            </a:r>
            <a:r>
              <a:rPr lang="fr-FR" sz="1800" spc="-1" strike="noStrike">
                <a:solidFill>
                  <a:srgbClr val="000000"/>
                </a:solidFill>
                <a:uFill>
                  <a:solidFill>
                    <a:srgbClr val="ffffff"/>
                  </a:solidFill>
                </a:uFill>
                <a:latin typeface="Calibri"/>
              </a:rPr>
              <a:t>
</a:t>
            </a:r>
            <a:r>
              <a:rPr lang="fr-FR" sz="1800" spc="-1" strike="noStrike">
                <a:solidFill>
                  <a:srgbClr val="000000"/>
                </a:solidFill>
                <a:uFill>
                  <a:solidFill>
                    <a:srgbClr val="ffffff"/>
                  </a:solidFill>
                </a:uFill>
                <a:latin typeface="Calibri"/>
              </a:rPr>
              <a:t>des images par les internautes</a:t>
            </a:r>
            <a:endParaRPr lang="fr-FR" sz="1600" spc="-1" strike="noStrike">
              <a:solidFill>
                <a:srgbClr val="000000"/>
              </a:solidFill>
              <a:uFill>
                <a:solidFill>
                  <a:srgbClr val="ffffff"/>
                </a:solidFill>
              </a:uFill>
              <a:latin typeface="Calibri"/>
            </a:endParaRPr>
          </a:p>
        </p:txBody>
      </p:sp>
      <p:sp>
        <p:nvSpPr>
          <p:cNvPr id="279"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D3EF068F-6C43-46F6-9308-2A756A653741}"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pic>
        <p:nvPicPr>
          <p:cNvPr id="280" name="Picture 2" descr=""/>
          <p:cNvPicPr/>
          <p:nvPr/>
        </p:nvPicPr>
        <p:blipFill>
          <a:blip r:embed="rId1"/>
          <a:stretch/>
        </p:blipFill>
        <p:spPr>
          <a:xfrm>
            <a:off x="6588360" y="3294000"/>
            <a:ext cx="2857320" cy="3571560"/>
          </a:xfrm>
          <a:prstGeom prst="rect">
            <a:avLst/>
          </a:prstGeom>
          <a:ln>
            <a:noFill/>
          </a:ln>
        </p:spPr>
      </p:pic>
    </p:spTree>
  </p:cSld>
</p:sld>
</file>

<file path=ppt/slides/slide4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1"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Références</a:t>
            </a:r>
            <a:endParaRPr lang="fr-FR" sz="1800" spc="-1" strike="noStrike">
              <a:solidFill>
                <a:srgbClr val="000000"/>
              </a:solidFill>
              <a:uFill>
                <a:solidFill>
                  <a:srgbClr val="ffffff"/>
                </a:solidFill>
              </a:uFill>
              <a:latin typeface="Calibri"/>
            </a:endParaRPr>
          </a:p>
        </p:txBody>
      </p:sp>
      <p:sp>
        <p:nvSpPr>
          <p:cNvPr id="282"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Cahier des charges de l’ANSSI pour l’archivage électronique sécurisé</a:t>
            </a:r>
            <a:r>
              <a:rPr lang="fr-FR" sz="2200" spc="-1" strike="noStrike">
                <a:solidFill>
                  <a:srgbClr val="000000"/>
                </a:solidFill>
                <a:uFill>
                  <a:solidFill>
                    <a:srgbClr val="ffffff"/>
                  </a:solidFill>
                </a:uFill>
                <a:latin typeface="Calibri"/>
              </a:rPr>
              <a:t>
</a:t>
            </a:r>
            <a:r>
              <a:rPr lang="fr-FR" sz="1800" spc="-1" strike="noStrike" u="sng">
                <a:solidFill>
                  <a:srgbClr val="17bbfd"/>
                </a:solidFill>
                <a:uFill>
                  <a:solidFill>
                    <a:srgbClr val="ffffff"/>
                  </a:solidFill>
                </a:uFill>
                <a:latin typeface="Calibri"/>
                <a:hlinkClick r:id="rId1"/>
              </a:rPr>
              <a:t>http</a:t>
            </a:r>
            <a:r>
              <a:rPr lang="fr-FR" sz="1800" spc="-1" strike="noStrike" u="sng">
                <a:solidFill>
                  <a:srgbClr val="17bbfd"/>
                </a:solidFill>
                <a:uFill>
                  <a:solidFill>
                    <a:srgbClr val="ffffff"/>
                  </a:solidFill>
                </a:uFill>
                <a:latin typeface="Calibri"/>
                <a:hlinkClick r:id="rId2"/>
              </a:rPr>
              <a:t>://</a:t>
            </a:r>
            <a:r>
              <a:rPr lang="fr-FR" sz="1800" spc="-1" strike="noStrike" u="sng">
                <a:solidFill>
                  <a:srgbClr val="17bbfd"/>
                </a:solidFill>
                <a:uFill>
                  <a:solidFill>
                    <a:srgbClr val="ffffff"/>
                  </a:solidFill>
                </a:uFill>
                <a:latin typeface="Calibri"/>
                <a:hlinkClick r:id="rId3"/>
              </a:rPr>
              <a:t>www.ssi.gouv.fr/uploads/2015/02/ArchivageSecurise-CahierDesCharges-2006-05-16.pdf</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Référentiel général de sécurité</a:t>
            </a:r>
            <a:r>
              <a:rPr lang="fr-FR" sz="2200" spc="-1" strike="noStrike">
                <a:solidFill>
                  <a:srgbClr val="000000"/>
                </a:solidFill>
                <a:uFill>
                  <a:solidFill>
                    <a:srgbClr val="ffffff"/>
                  </a:solidFill>
                </a:uFill>
                <a:latin typeface="Calibri"/>
              </a:rPr>
              <a:t>
</a:t>
            </a:r>
            <a:r>
              <a:rPr lang="fr-FR" sz="1800" spc="-1" strike="noStrike" u="sng">
                <a:solidFill>
                  <a:srgbClr val="17bbfd"/>
                </a:solidFill>
                <a:uFill>
                  <a:solidFill>
                    <a:srgbClr val="ffffff"/>
                  </a:solidFill>
                </a:uFill>
                <a:latin typeface="Calibri"/>
                <a:hlinkClick r:id="rId4"/>
              </a:rPr>
              <a:t>http://</a:t>
            </a:r>
            <a:r>
              <a:rPr lang="fr-FR" sz="1800" spc="-1" strike="noStrike" u="sng">
                <a:solidFill>
                  <a:srgbClr val="17bbfd"/>
                </a:solidFill>
                <a:uFill>
                  <a:solidFill>
                    <a:srgbClr val="ffffff"/>
                  </a:solidFill>
                </a:uFill>
                <a:latin typeface="Calibri"/>
                <a:hlinkClick r:id="rId5"/>
              </a:rPr>
              <a:t>www.ssi.gouv.fr/uploads/2014/11/RGS_v-2-0_Corps_du_texte.pdf</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Norme NF Z42-013 / ISO 14641-1 - spécifications pour la conception et l’exploitation des systèmes informatiques utilisés pour l’archivage électronique</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Méthode EBIOS -Expression des Besoins et Identification des Objectifs de Sécurité et normes associées</a:t>
            </a:r>
            <a:r>
              <a:rPr lang="fr-FR" sz="2200" spc="-1" strike="noStrike">
                <a:solidFill>
                  <a:srgbClr val="000000"/>
                </a:solidFill>
                <a:uFill>
                  <a:solidFill>
                    <a:srgbClr val="ffffff"/>
                  </a:solidFill>
                </a:uFill>
                <a:latin typeface="Calibri"/>
              </a:rPr>
              <a:t>
</a:t>
            </a:r>
            <a:r>
              <a:rPr lang="fr-FR" sz="1800" spc="-1" strike="noStrike" u="sng">
                <a:solidFill>
                  <a:srgbClr val="17bbfd"/>
                </a:solidFill>
                <a:uFill>
                  <a:solidFill>
                    <a:srgbClr val="ffffff"/>
                  </a:solidFill>
                </a:uFill>
                <a:latin typeface="Calibri"/>
                <a:hlinkClick r:id="rId6"/>
              </a:rPr>
              <a:t>http://www.ssi.gouv.fr/guide/ebios-2010-expression-des-besoins-et-identification-des-objectifs-de-securite</a:t>
            </a:r>
            <a:r>
              <a:rPr lang="fr-FR" sz="1800" spc="-1" strike="noStrike" u="sng">
                <a:solidFill>
                  <a:srgbClr val="17bbfd"/>
                </a:solidFill>
                <a:uFill>
                  <a:solidFill>
                    <a:srgbClr val="ffffff"/>
                  </a:solidFill>
                </a:uFill>
                <a:latin typeface="Calibri"/>
                <a:hlinkClick r:id="rId7"/>
              </a:rPr>
              <a:t>/</a:t>
            </a: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a:p>
            <a:pPr>
              <a:lnSpc>
                <a:spcPct val="100000"/>
              </a:lnSpc>
            </a:pPr>
            <a:endParaRPr lang="fr-FR" sz="2200" spc="-1" strike="noStrike">
              <a:solidFill>
                <a:srgbClr val="000000"/>
              </a:solidFill>
              <a:uFill>
                <a:solidFill>
                  <a:srgbClr val="ffffff"/>
                </a:solidFill>
              </a:uFill>
              <a:latin typeface="Calibri"/>
            </a:endParaRPr>
          </a:p>
        </p:txBody>
      </p:sp>
      <p:sp>
        <p:nvSpPr>
          <p:cNvPr id="283"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6820F205-4D58-4C6E-971D-E67F7000C1AC}"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4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4"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Quizz</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3200" spc="-97" strike="noStrike">
                <a:solidFill>
                  <a:srgbClr val="666666"/>
                </a:solidFill>
                <a:uFill>
                  <a:solidFill>
                    <a:srgbClr val="ffffff"/>
                  </a:solidFill>
                </a:uFill>
                <a:latin typeface="Cambria"/>
              </a:rPr>
              <a:t>1/4</a:t>
            </a:r>
            <a:endParaRPr lang="fr-FR" sz="1800" spc="-1" strike="noStrike">
              <a:solidFill>
                <a:srgbClr val="000000"/>
              </a:solidFill>
              <a:uFill>
                <a:solidFill>
                  <a:srgbClr val="ffffff"/>
                </a:solidFill>
              </a:uFill>
              <a:latin typeface="Calibri"/>
            </a:endParaRPr>
          </a:p>
        </p:txBody>
      </p:sp>
      <p:sp>
        <p:nvSpPr>
          <p:cNvPr id="285" name="TextShape 2"/>
          <p:cNvSpPr txBox="1"/>
          <p:nvPr/>
        </p:nvSpPr>
        <p:spPr>
          <a:xfrm>
            <a:off x="457200" y="1600200"/>
            <a:ext cx="7619760" cy="4800240"/>
          </a:xfrm>
          <a:prstGeom prst="rect">
            <a:avLst/>
          </a:prstGeom>
          <a:noFill/>
          <a:ln>
            <a:noFill/>
          </a:ln>
        </p:spPr>
        <p:txBody>
          <a:bodyPr/>
          <a:p>
            <a:pPr marL="114480">
              <a:lnSpc>
                <a:spcPct val="100000"/>
              </a:lnSpc>
            </a:pPr>
            <a:r>
              <a:rPr lang="fr-FR" sz="2800" spc="-1" strike="noStrike">
                <a:solidFill>
                  <a:srgbClr val="000000"/>
                </a:solidFill>
                <a:uFill>
                  <a:solidFill>
                    <a:srgbClr val="ffffff"/>
                  </a:solidFill>
                </a:uFill>
                <a:latin typeface="Cambria"/>
              </a:rPr>
              <a:t>L’archivage électronique, c’est</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Conserver données et matériels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Conserver données, logiciels et matériels</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Trier puis conserver les données essentielles</a:t>
            </a:r>
            <a:endParaRPr lang="fr-FR" sz="2200" spc="-1" strike="noStrike">
              <a:solidFill>
                <a:srgbClr val="000000"/>
              </a:solidFill>
              <a:uFill>
                <a:solidFill>
                  <a:srgbClr val="ffffff"/>
                </a:solidFill>
              </a:uFill>
              <a:latin typeface="Calibri"/>
            </a:endParaRPr>
          </a:p>
        </p:txBody>
      </p:sp>
      <p:sp>
        <p:nvSpPr>
          <p:cNvPr id="286"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C0600119-B0BD-4137-A3CD-22B780DFCB21}"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4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7"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Quizz</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3200" spc="-97" strike="noStrike">
                <a:solidFill>
                  <a:srgbClr val="666666"/>
                </a:solidFill>
                <a:uFill>
                  <a:solidFill>
                    <a:srgbClr val="ffffff"/>
                  </a:solidFill>
                </a:uFill>
                <a:latin typeface="Cambria"/>
              </a:rPr>
              <a:t>2/4</a:t>
            </a:r>
            <a:endParaRPr lang="fr-FR" sz="1800" spc="-1" strike="noStrike">
              <a:solidFill>
                <a:srgbClr val="000000"/>
              </a:solidFill>
              <a:uFill>
                <a:solidFill>
                  <a:srgbClr val="ffffff"/>
                </a:solidFill>
              </a:uFill>
              <a:latin typeface="Calibri"/>
            </a:endParaRPr>
          </a:p>
        </p:txBody>
      </p:sp>
      <p:sp>
        <p:nvSpPr>
          <p:cNvPr id="288" name="TextShape 2"/>
          <p:cNvSpPr txBox="1"/>
          <p:nvPr/>
        </p:nvSpPr>
        <p:spPr>
          <a:xfrm>
            <a:off x="457200" y="1600200"/>
            <a:ext cx="7619760" cy="4800240"/>
          </a:xfrm>
          <a:prstGeom prst="rect">
            <a:avLst/>
          </a:prstGeom>
          <a:noFill/>
          <a:ln>
            <a:noFill/>
          </a:ln>
        </p:spPr>
        <p:txBody>
          <a:bodyPr/>
          <a:p>
            <a:pPr marL="114480">
              <a:lnSpc>
                <a:spcPct val="100000"/>
              </a:lnSpc>
            </a:pPr>
            <a:r>
              <a:rPr lang="fr-FR" sz="2800" spc="-1" strike="noStrike">
                <a:solidFill>
                  <a:srgbClr val="000000"/>
                </a:solidFill>
                <a:uFill>
                  <a:solidFill>
                    <a:srgbClr val="ffffff"/>
                  </a:solidFill>
                </a:uFill>
                <a:latin typeface="Cambria"/>
              </a:rPr>
              <a:t>La durée de vie des supports informatiques est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Aussi pérenne que le papier</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Supérieure à celle du parchemin</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Très courte : 5 à 10 ans en moyenne</a:t>
            </a:r>
            <a:endParaRPr lang="fr-FR" sz="2200" spc="-1" strike="noStrike">
              <a:solidFill>
                <a:srgbClr val="000000"/>
              </a:solidFill>
              <a:uFill>
                <a:solidFill>
                  <a:srgbClr val="ffffff"/>
                </a:solidFill>
              </a:uFill>
              <a:latin typeface="Calibri"/>
            </a:endParaRPr>
          </a:p>
        </p:txBody>
      </p:sp>
      <p:sp>
        <p:nvSpPr>
          <p:cNvPr id="289"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C79478A1-C40C-457E-88A9-C48B4BB963D2}"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4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90"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Quizz</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3200" spc="-97" strike="noStrike">
                <a:solidFill>
                  <a:srgbClr val="666666"/>
                </a:solidFill>
                <a:uFill>
                  <a:solidFill>
                    <a:srgbClr val="ffffff"/>
                  </a:solidFill>
                </a:uFill>
                <a:latin typeface="Cambria"/>
              </a:rPr>
              <a:t>3/4</a:t>
            </a:r>
            <a:endParaRPr lang="fr-FR" sz="1800" spc="-1" strike="noStrike">
              <a:solidFill>
                <a:srgbClr val="000000"/>
              </a:solidFill>
              <a:uFill>
                <a:solidFill>
                  <a:srgbClr val="ffffff"/>
                </a:solidFill>
              </a:uFill>
              <a:latin typeface="Calibri"/>
            </a:endParaRPr>
          </a:p>
        </p:txBody>
      </p:sp>
      <p:sp>
        <p:nvSpPr>
          <p:cNvPr id="291" name="TextShape 2"/>
          <p:cNvSpPr txBox="1"/>
          <p:nvPr/>
        </p:nvSpPr>
        <p:spPr>
          <a:xfrm>
            <a:off x="457200" y="1600200"/>
            <a:ext cx="7619760" cy="4800240"/>
          </a:xfrm>
          <a:prstGeom prst="rect">
            <a:avLst/>
          </a:prstGeom>
          <a:noFill/>
          <a:ln>
            <a:noFill/>
          </a:ln>
        </p:spPr>
        <p:txBody>
          <a:bodyPr/>
          <a:p>
            <a:pPr marL="114480">
              <a:lnSpc>
                <a:spcPct val="100000"/>
              </a:lnSpc>
            </a:pPr>
            <a:r>
              <a:rPr lang="fr-FR" sz="2800" spc="-1" strike="noStrike">
                <a:solidFill>
                  <a:srgbClr val="000000"/>
                </a:solidFill>
                <a:uFill>
                  <a:solidFill>
                    <a:srgbClr val="ffffff"/>
                  </a:solidFill>
                </a:uFill>
                <a:latin typeface="Cambria"/>
              </a:rPr>
              <a:t>La conservation des données numériques est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Aussi complexe que celle du papier : elle est soumise aux mêmes risques (incendie, vol…)</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Plus complexe : elle est soumise aux risques classiques et aux risques informatiques (virus, falsification…)</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Plus facile que celle du papier : l’informaticien paramètre la durée de conservation sur un logiciel</a:t>
            </a:r>
            <a:endParaRPr lang="fr-FR" sz="2200" spc="-1" strike="noStrike">
              <a:solidFill>
                <a:srgbClr val="000000"/>
              </a:solidFill>
              <a:uFill>
                <a:solidFill>
                  <a:srgbClr val="ffffff"/>
                </a:solidFill>
              </a:uFill>
              <a:latin typeface="Calibri"/>
            </a:endParaRPr>
          </a:p>
        </p:txBody>
      </p:sp>
      <p:sp>
        <p:nvSpPr>
          <p:cNvPr id="292"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CB57C263-B0D2-443A-BCC5-15A679B5DE0A}"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4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93"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Quizz</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4600" spc="-97" strike="noStrike">
                <a:solidFill>
                  <a:srgbClr val="666666"/>
                </a:solidFill>
                <a:uFill>
                  <a:solidFill>
                    <a:srgbClr val="ffffff"/>
                  </a:solidFill>
                </a:uFill>
                <a:latin typeface="Cambria"/>
              </a:rPr>
              <a:t>	</a:t>
            </a:r>
            <a:r>
              <a:rPr lang="fr-FR" sz="3200" spc="-97" strike="noStrike">
                <a:solidFill>
                  <a:srgbClr val="666666"/>
                </a:solidFill>
                <a:uFill>
                  <a:solidFill>
                    <a:srgbClr val="ffffff"/>
                  </a:solidFill>
                </a:uFill>
                <a:latin typeface="Cambria"/>
              </a:rPr>
              <a:t>4/4</a:t>
            </a:r>
            <a:endParaRPr lang="fr-FR" sz="1800" spc="-1" strike="noStrike">
              <a:solidFill>
                <a:srgbClr val="000000"/>
              </a:solidFill>
              <a:uFill>
                <a:solidFill>
                  <a:srgbClr val="ffffff"/>
                </a:solidFill>
              </a:uFill>
              <a:latin typeface="Calibri"/>
            </a:endParaRPr>
          </a:p>
        </p:txBody>
      </p:sp>
      <p:sp>
        <p:nvSpPr>
          <p:cNvPr id="294" name="TextShape 2"/>
          <p:cNvSpPr txBox="1"/>
          <p:nvPr/>
        </p:nvSpPr>
        <p:spPr>
          <a:xfrm>
            <a:off x="457200" y="1600200"/>
            <a:ext cx="7619760" cy="4800240"/>
          </a:xfrm>
          <a:prstGeom prst="rect">
            <a:avLst/>
          </a:prstGeom>
          <a:noFill/>
          <a:ln>
            <a:noFill/>
          </a:ln>
        </p:spPr>
        <p:txBody>
          <a:bodyPr/>
          <a:p>
            <a:pPr marL="114480">
              <a:lnSpc>
                <a:spcPct val="100000"/>
              </a:lnSpc>
            </a:pPr>
            <a:r>
              <a:rPr lang="fr-FR" sz="2800" spc="-1" strike="noStrike">
                <a:solidFill>
                  <a:srgbClr val="000000"/>
                </a:solidFill>
                <a:uFill>
                  <a:solidFill>
                    <a:srgbClr val="ffffff"/>
                  </a:solidFill>
                </a:uFill>
                <a:latin typeface="Cambria"/>
              </a:rPr>
              <a:t>Qui assure la conservation des archives numériques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La Direction Informatique, car elle est compétente pour tout ce qui relève du numérique</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Le Service des Archives, comme son nom l’indique !</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Wingdings" charset="2"/>
              <a:buChar char=""/>
            </a:pPr>
            <a:r>
              <a:rPr lang="fr-FR" sz="2200" spc="-1" strike="noStrike">
                <a:solidFill>
                  <a:srgbClr val="000000"/>
                </a:solidFill>
                <a:uFill>
                  <a:solidFill>
                    <a:srgbClr val="ffffff"/>
                  </a:solidFill>
                </a:uFill>
                <a:latin typeface="Calibri"/>
              </a:rPr>
              <a:t>Les 2, car chacun apporte son expertise</a:t>
            </a:r>
            <a:endParaRPr lang="fr-FR" sz="2200" spc="-1" strike="noStrike">
              <a:solidFill>
                <a:srgbClr val="000000"/>
              </a:solidFill>
              <a:uFill>
                <a:solidFill>
                  <a:srgbClr val="ffffff"/>
                </a:solidFill>
              </a:uFill>
              <a:latin typeface="Calibri"/>
            </a:endParaRPr>
          </a:p>
        </p:txBody>
      </p:sp>
      <p:sp>
        <p:nvSpPr>
          <p:cNvPr id="295"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EADB72ED-B50F-4D55-8523-2FEF5A95227D}"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5"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Données numériques</a:t>
            </a:r>
            <a:endParaRPr lang="fr-FR" sz="1800" spc="-1" strike="noStrike">
              <a:solidFill>
                <a:srgbClr val="000000"/>
              </a:solidFill>
              <a:uFill>
                <a:solidFill>
                  <a:srgbClr val="ffffff"/>
                </a:solidFill>
              </a:uFill>
              <a:latin typeface="Calibri"/>
            </a:endParaRPr>
          </a:p>
        </p:txBody>
      </p:sp>
      <p:sp>
        <p:nvSpPr>
          <p:cNvPr id="136" name="TextShape 2"/>
          <p:cNvSpPr txBox="1"/>
          <p:nvPr/>
        </p:nvSpPr>
        <p:spPr>
          <a:xfrm>
            <a:off x="457200" y="1600200"/>
            <a:ext cx="7619760" cy="480024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Des objets complexes</a:t>
            </a:r>
            <a:endParaRPr lang="fr-FR" sz="2200" spc="-1" strike="noStrike">
              <a:solidFill>
                <a:srgbClr val="000000"/>
              </a:solidFill>
              <a:uFill>
                <a:solidFill>
                  <a:srgbClr val="ffffff"/>
                </a:solidFill>
              </a:uFill>
              <a:latin typeface="Calibri"/>
            </a:endParaRPr>
          </a:p>
        </p:txBody>
      </p:sp>
      <p:sp>
        <p:nvSpPr>
          <p:cNvPr id="137"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7D841DAE-E480-48D4-B94F-E2CC13A54121}"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pic>
        <p:nvPicPr>
          <p:cNvPr id="138" name="Picture 2" descr=""/>
          <p:cNvPicPr/>
          <p:nvPr/>
        </p:nvPicPr>
        <p:blipFill>
          <a:blip r:embed="rId1"/>
          <a:stretch/>
        </p:blipFill>
        <p:spPr>
          <a:xfrm>
            <a:off x="247680" y="2421000"/>
            <a:ext cx="8141400" cy="4033440"/>
          </a:xfrm>
          <a:prstGeom prst="rect">
            <a:avLst/>
          </a:prstGeom>
          <a:ln>
            <a:noFill/>
          </a:ln>
        </p:spPr>
      </p:pic>
    </p:spTree>
  </p:cSld>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9" name="TextShape 1"/>
          <p:cNvSpPr txBox="1"/>
          <p:nvPr/>
        </p:nvSpPr>
        <p:spPr>
          <a:xfrm>
            <a:off x="457200" y="274680"/>
            <a:ext cx="7619760" cy="1142640"/>
          </a:xfrm>
          <a:prstGeom prst="rect">
            <a:avLst/>
          </a:prstGeom>
          <a:noFill/>
          <a:ln>
            <a:noFill/>
          </a:ln>
        </p:spPr>
        <p:txBody>
          <a:bodyPr anchor="ctr"/>
          <a:p>
            <a:endParaRPr lang="fr-FR" sz="1800" spc="-1" strike="noStrike">
              <a:solidFill>
                <a:srgbClr val="000000"/>
              </a:solidFill>
              <a:uFill>
                <a:solidFill>
                  <a:srgbClr val="ffffff"/>
                </a:solidFill>
              </a:uFill>
              <a:latin typeface="Calibri"/>
            </a:endParaRPr>
          </a:p>
        </p:txBody>
      </p:sp>
      <p:sp>
        <p:nvSpPr>
          <p:cNvPr id="140" name="TextShape 2"/>
          <p:cNvSpPr txBox="1"/>
          <p:nvPr/>
        </p:nvSpPr>
        <p:spPr>
          <a:xfrm>
            <a:off x="457200" y="1600200"/>
            <a:ext cx="7619760" cy="4800240"/>
          </a:xfrm>
          <a:prstGeom prst="rect">
            <a:avLst/>
          </a:prstGeom>
          <a:noFill/>
          <a:ln>
            <a:noFill/>
          </a:ln>
        </p:spPr>
        <p:txBody>
          <a:bodyPr/>
          <a:p>
            <a:endParaRPr lang="fr-FR" sz="2200" spc="-1" strike="noStrike">
              <a:solidFill>
                <a:srgbClr val="000000"/>
              </a:solidFill>
              <a:uFill>
                <a:solidFill>
                  <a:srgbClr val="ffffff"/>
                </a:solidFill>
              </a:uFill>
              <a:latin typeface="Calibri"/>
            </a:endParaRPr>
          </a:p>
        </p:txBody>
      </p:sp>
      <p:sp>
        <p:nvSpPr>
          <p:cNvPr id="141"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89663367-9126-4DF3-802A-432241E85304}"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pic>
        <p:nvPicPr>
          <p:cNvPr id="142" name="Picture 2" descr=""/>
          <p:cNvPicPr/>
          <p:nvPr/>
        </p:nvPicPr>
        <p:blipFill>
          <a:blip r:embed="rId1"/>
          <a:srcRect l="0" t="1912" r="0" b="0"/>
          <a:stretch/>
        </p:blipFill>
        <p:spPr>
          <a:xfrm>
            <a:off x="-36360" y="11880"/>
            <a:ext cx="8396640" cy="6801120"/>
          </a:xfrm>
          <a:prstGeom prst="rect">
            <a:avLst/>
          </a:prstGeom>
          <a:ln>
            <a:noFill/>
          </a:ln>
        </p:spPr>
      </p:pic>
      <p:sp>
        <p:nvSpPr>
          <p:cNvPr id="143" name="CustomShape 4"/>
          <p:cNvSpPr/>
          <p:nvPr/>
        </p:nvSpPr>
        <p:spPr>
          <a:xfrm>
            <a:off x="6516360" y="6577560"/>
            <a:ext cx="2232000" cy="303480"/>
          </a:xfrm>
          <a:prstGeom prst="rect">
            <a:avLst/>
          </a:prstGeom>
          <a:noFill/>
          <a:ln>
            <a:noFill/>
          </a:ln>
        </p:spPr>
        <p:style>
          <a:lnRef idx="0"/>
          <a:fillRef idx="0"/>
          <a:effectRef idx="0"/>
          <a:fontRef idx="minor"/>
        </p:style>
        <p:txBody>
          <a:bodyPr lIns="90000" rIns="90000" tIns="45000" bIns="45000"/>
          <a:p>
            <a:pPr>
              <a:lnSpc>
                <a:spcPct val="100000"/>
              </a:lnSpc>
            </a:pPr>
            <a:r>
              <a:rPr lang="fr-FR" sz="1400" spc="-1" strike="noStrike">
                <a:solidFill>
                  <a:srgbClr val="000000"/>
                </a:solidFill>
                <a:uFill>
                  <a:solidFill>
                    <a:srgbClr val="ffffff"/>
                  </a:solidFill>
                </a:uFill>
                <a:latin typeface="Calibri"/>
              </a:rPr>
              <a:t>Archimag, février 2015</a:t>
            </a:r>
            <a:endParaRPr lang="fr-FR" sz="1800" spc="-1" strike="noStrike">
              <a:solidFill>
                <a:srgbClr val="000000"/>
              </a:solidFill>
              <a:uFill>
                <a:solidFill>
                  <a:srgbClr val="ffffff"/>
                </a:solidFill>
              </a:uFill>
              <a:latin typeface="Arial"/>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4"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Brainstorming</a:t>
            </a:r>
            <a:endParaRPr lang="fr-FR" sz="1800" spc="-1" strike="noStrike">
              <a:solidFill>
                <a:srgbClr val="000000"/>
              </a:solidFill>
              <a:uFill>
                <a:solidFill>
                  <a:srgbClr val="ffffff"/>
                </a:solidFill>
              </a:uFill>
              <a:latin typeface="Calibri"/>
            </a:endParaRPr>
          </a:p>
        </p:txBody>
      </p:sp>
      <p:sp>
        <p:nvSpPr>
          <p:cNvPr id="145" name="TextShape 2"/>
          <p:cNvSpPr txBox="1"/>
          <p:nvPr/>
        </p:nvSpPr>
        <p:spPr>
          <a:xfrm>
            <a:off x="251640" y="1600200"/>
            <a:ext cx="3620880" cy="1562040"/>
          </a:xfrm>
          <a:prstGeom prst="rect">
            <a:avLst/>
          </a:prstGeom>
          <a:noFill/>
          <a:ln w="28440">
            <a:solidFill>
              <a:srgbClr val="005bd3"/>
            </a:solidFill>
            <a:round/>
          </a:ln>
        </p:spPr>
        <p:txBody>
          <a:bodyPr/>
          <a:p>
            <a:pPr marL="114480" algn="ctr">
              <a:lnSpc>
                <a:spcPct val="100000"/>
              </a:lnSpc>
            </a:pPr>
            <a:r>
              <a:rPr lang="fr-FR" sz="2200" spc="-1" strike="noStrike">
                <a:solidFill>
                  <a:srgbClr val="e40059"/>
                </a:solidFill>
                <a:uFill>
                  <a:solidFill>
                    <a:srgbClr val="ffffff"/>
                  </a:solidFill>
                </a:uFill>
                <a:latin typeface="Helvetica Condensed"/>
              </a:rPr>
              <a:t>Acteurs</a:t>
            </a:r>
            <a:endParaRPr lang="fr-FR" sz="2200" spc="-1" strike="noStrike">
              <a:solidFill>
                <a:srgbClr val="000000"/>
              </a:solidFill>
              <a:uFill>
                <a:solidFill>
                  <a:srgbClr val="ffffff"/>
                </a:solidFill>
              </a:uFill>
              <a:latin typeface="Calibri"/>
            </a:endParaRPr>
          </a:p>
        </p:txBody>
      </p:sp>
      <p:sp>
        <p:nvSpPr>
          <p:cNvPr id="146" name="CustomShape 3"/>
          <p:cNvSpPr/>
          <p:nvPr/>
        </p:nvSpPr>
        <p:spPr>
          <a:xfrm>
            <a:off x="4140000" y="1600200"/>
            <a:ext cx="4114440" cy="2188440"/>
          </a:xfrm>
          <a:prstGeom prst="rect">
            <a:avLst/>
          </a:prstGeom>
          <a:noFill/>
          <a:ln w="28440">
            <a:solidFill>
              <a:schemeClr val="accent2"/>
            </a:solidFill>
            <a:round/>
          </a:ln>
        </p:spPr>
        <p:style>
          <a:lnRef idx="0"/>
          <a:fillRef idx="0"/>
          <a:effectRef idx="0"/>
          <a:fontRef idx="minor"/>
        </p:style>
        <p:txBody>
          <a:bodyPr/>
          <a:p>
            <a:pPr marL="114480" algn="ctr">
              <a:lnSpc>
                <a:spcPct val="100000"/>
              </a:lnSpc>
            </a:pPr>
            <a:r>
              <a:rPr lang="fr-FR" sz="2200" spc="-1" strike="noStrike">
                <a:solidFill>
                  <a:srgbClr val="005bd3"/>
                </a:solidFill>
                <a:uFill>
                  <a:solidFill>
                    <a:srgbClr val="ffffff"/>
                  </a:solidFill>
                </a:uFill>
                <a:latin typeface="Helvetica Condensed"/>
              </a:rPr>
              <a:t>Risques</a:t>
            </a:r>
            <a:endParaRPr lang="fr-FR" sz="2200" spc="-1" strike="noStrike">
              <a:solidFill>
                <a:srgbClr val="000000"/>
              </a:solidFill>
              <a:uFill>
                <a:solidFill>
                  <a:srgbClr val="ffffff"/>
                </a:solidFill>
              </a:uFill>
              <a:latin typeface="Arial"/>
            </a:endParaRPr>
          </a:p>
        </p:txBody>
      </p:sp>
      <p:sp>
        <p:nvSpPr>
          <p:cNvPr id="147" name="CustomShape 4"/>
          <p:cNvSpPr/>
          <p:nvPr/>
        </p:nvSpPr>
        <p:spPr>
          <a:xfrm>
            <a:off x="261720" y="3298320"/>
            <a:ext cx="3610440" cy="1570320"/>
          </a:xfrm>
          <a:prstGeom prst="rect">
            <a:avLst/>
          </a:prstGeom>
          <a:noFill/>
          <a:ln w="28440">
            <a:solidFill>
              <a:schemeClr val="accent5"/>
            </a:solidFill>
            <a:round/>
          </a:ln>
        </p:spPr>
        <p:style>
          <a:lnRef idx="0"/>
          <a:fillRef idx="0"/>
          <a:effectRef idx="0"/>
          <a:fontRef idx="minor"/>
        </p:style>
        <p:txBody>
          <a:bodyPr/>
          <a:p>
            <a:pPr marL="114480" algn="ctr">
              <a:lnSpc>
                <a:spcPct val="100000"/>
              </a:lnSpc>
            </a:pPr>
            <a:r>
              <a:rPr lang="fr-FR" sz="2200" spc="-1" strike="noStrike">
                <a:solidFill>
                  <a:srgbClr val="e40059"/>
                </a:solidFill>
                <a:uFill>
                  <a:solidFill>
                    <a:srgbClr val="ffffff"/>
                  </a:solidFill>
                </a:uFill>
                <a:latin typeface="Helvetica Condensed"/>
              </a:rPr>
              <a:t>Outils</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	</a:t>
            </a:r>
            <a:endParaRPr lang="fr-FR" sz="2200" spc="-1" strike="noStrike">
              <a:solidFill>
                <a:srgbClr val="000000"/>
              </a:solidFill>
              <a:uFill>
                <a:solidFill>
                  <a:srgbClr val="ffffff"/>
                </a:solidFill>
              </a:uFill>
              <a:latin typeface="Arial"/>
            </a:endParaRPr>
          </a:p>
        </p:txBody>
      </p:sp>
      <p:sp>
        <p:nvSpPr>
          <p:cNvPr id="148" name="CustomShape 5"/>
          <p:cNvSpPr/>
          <p:nvPr/>
        </p:nvSpPr>
        <p:spPr>
          <a:xfrm>
            <a:off x="4140000" y="4005000"/>
            <a:ext cx="4114440" cy="2692440"/>
          </a:xfrm>
          <a:prstGeom prst="rect">
            <a:avLst/>
          </a:prstGeom>
          <a:noFill/>
          <a:ln w="28440">
            <a:solidFill>
              <a:schemeClr val="accent2"/>
            </a:solidFill>
            <a:round/>
          </a:ln>
        </p:spPr>
        <p:style>
          <a:lnRef idx="0"/>
          <a:fillRef idx="0"/>
          <a:effectRef idx="0"/>
          <a:fontRef idx="minor"/>
        </p:style>
        <p:txBody>
          <a:bodyPr/>
          <a:p>
            <a:pPr marL="114480" algn="ctr">
              <a:lnSpc>
                <a:spcPct val="100000"/>
              </a:lnSpc>
            </a:pPr>
            <a:r>
              <a:rPr lang="fr-FR" sz="2200" spc="-1" strike="noStrike">
                <a:solidFill>
                  <a:srgbClr val="005bd3"/>
                </a:solidFill>
                <a:uFill>
                  <a:solidFill>
                    <a:srgbClr val="ffffff"/>
                  </a:solidFill>
                </a:uFill>
                <a:latin typeface="Helvetica Condensed"/>
              </a:rPr>
              <a:t>Solutions</a:t>
            </a:r>
            <a:endParaRPr lang="fr-FR" sz="2200" spc="-1" strike="noStrike">
              <a:solidFill>
                <a:srgbClr val="000000"/>
              </a:solidFill>
              <a:uFill>
                <a:solidFill>
                  <a:srgbClr val="ffffff"/>
                </a:solidFill>
              </a:uFill>
              <a:latin typeface="Arial"/>
            </a:endParaRPr>
          </a:p>
        </p:txBody>
      </p:sp>
      <p:sp>
        <p:nvSpPr>
          <p:cNvPr id="149" name="CustomShape 6"/>
          <p:cNvSpPr/>
          <p:nvPr/>
        </p:nvSpPr>
        <p:spPr>
          <a:xfrm>
            <a:off x="261720" y="5026320"/>
            <a:ext cx="3610440" cy="1570320"/>
          </a:xfrm>
          <a:prstGeom prst="rect">
            <a:avLst/>
          </a:prstGeom>
          <a:noFill/>
          <a:ln w="28440">
            <a:solidFill>
              <a:schemeClr val="accent5"/>
            </a:solidFill>
            <a:round/>
          </a:ln>
        </p:spPr>
        <p:style>
          <a:lnRef idx="0"/>
          <a:fillRef idx="0"/>
          <a:effectRef idx="0"/>
          <a:fontRef idx="minor"/>
        </p:style>
        <p:txBody>
          <a:bodyPr/>
          <a:p>
            <a:pPr marL="114480" algn="ctr">
              <a:lnSpc>
                <a:spcPct val="100000"/>
              </a:lnSpc>
            </a:pPr>
            <a:r>
              <a:rPr lang="fr-FR" sz="2200" spc="-1" strike="noStrike">
                <a:solidFill>
                  <a:srgbClr val="e40059"/>
                </a:solidFill>
                <a:uFill>
                  <a:solidFill>
                    <a:srgbClr val="ffffff"/>
                  </a:solidFill>
                </a:uFill>
                <a:latin typeface="Helvetica Condensed"/>
              </a:rPr>
              <a:t>Enjeux</a:t>
            </a:r>
            <a:endParaRPr lang="fr-FR" sz="2200" spc="-1" strike="noStrike">
              <a:solidFill>
                <a:srgbClr val="000000"/>
              </a:solidFill>
              <a:uFill>
                <a:solidFill>
                  <a:srgbClr val="ffffff"/>
                </a:solidFill>
              </a:uFill>
              <a:latin typeface="Arial"/>
            </a:endParaRPr>
          </a:p>
        </p:txBody>
      </p:sp>
      <p:sp>
        <p:nvSpPr>
          <p:cNvPr id="150" name="TextShape 7"/>
          <p:cNvSpPr txBox="1"/>
          <p:nvPr/>
        </p:nvSpPr>
        <p:spPr>
          <a:xfrm>
            <a:off x="8531640" y="5649120"/>
            <a:ext cx="548280" cy="396000"/>
          </a:xfrm>
          <a:prstGeom prst="rect">
            <a:avLst/>
          </a:prstGeom>
          <a:noFill/>
          <a:ln>
            <a:noFill/>
          </a:ln>
        </p:spPr>
        <p:txBody>
          <a:bodyPr lIns="0" rIns="0" tIns="0" bIns="0" anchor="ctr"/>
          <a:p>
            <a:pPr algn="ctr">
              <a:lnSpc>
                <a:spcPct val="100000"/>
              </a:lnSpc>
            </a:pPr>
            <a:fld id="{E60964D4-F444-4FFC-B87F-C9BEB5F33BBB}"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1" name="TextShape 1"/>
          <p:cNvSpPr txBox="1"/>
          <p:nvPr/>
        </p:nvSpPr>
        <p:spPr>
          <a:xfrm>
            <a:off x="457200" y="274680"/>
            <a:ext cx="7619760" cy="1142640"/>
          </a:xfrm>
          <a:prstGeom prst="rect">
            <a:avLst/>
          </a:prstGeom>
          <a:noFill/>
          <a:ln>
            <a:noFill/>
          </a:ln>
        </p:spPr>
        <p:txBody>
          <a:bodyPr anchor="ctr"/>
          <a:p>
            <a:pPr>
              <a:lnSpc>
                <a:spcPct val="100000"/>
              </a:lnSpc>
            </a:pPr>
            <a:r>
              <a:rPr lang="fr-FR" sz="4600" spc="-97" strike="noStrike">
                <a:solidFill>
                  <a:srgbClr val="666666"/>
                </a:solidFill>
                <a:uFill>
                  <a:solidFill>
                    <a:srgbClr val="ffffff"/>
                  </a:solidFill>
                </a:uFill>
                <a:latin typeface="Cambria"/>
              </a:rPr>
              <a:t>Brainstorming</a:t>
            </a:r>
            <a:endParaRPr lang="fr-FR" sz="1800" spc="-1" strike="noStrike">
              <a:solidFill>
                <a:srgbClr val="000000"/>
              </a:solidFill>
              <a:uFill>
                <a:solidFill>
                  <a:srgbClr val="ffffff"/>
                </a:solidFill>
              </a:uFill>
              <a:latin typeface="Calibri"/>
            </a:endParaRPr>
          </a:p>
        </p:txBody>
      </p:sp>
      <p:sp>
        <p:nvSpPr>
          <p:cNvPr id="152" name="TextShape 2"/>
          <p:cNvSpPr txBox="1"/>
          <p:nvPr/>
        </p:nvSpPr>
        <p:spPr>
          <a:xfrm>
            <a:off x="251640" y="1600200"/>
            <a:ext cx="3620880" cy="1562040"/>
          </a:xfrm>
          <a:prstGeom prst="rect">
            <a:avLst/>
          </a:prstGeom>
          <a:noFill/>
          <a:ln w="28440">
            <a:solidFill>
              <a:srgbClr val="005bd3"/>
            </a:solidFill>
            <a:round/>
          </a:ln>
        </p:spPr>
        <p:txBody>
          <a:bodyPr/>
          <a:p>
            <a:pPr marL="114480" algn="ctr">
              <a:lnSpc>
                <a:spcPct val="100000"/>
              </a:lnSpc>
            </a:pPr>
            <a:r>
              <a:rPr lang="fr-FR" sz="2200" spc="-1" strike="noStrike">
                <a:solidFill>
                  <a:srgbClr val="e40059"/>
                </a:solidFill>
                <a:uFill>
                  <a:solidFill>
                    <a:srgbClr val="ffffff"/>
                  </a:solidFill>
                </a:uFill>
                <a:latin typeface="Helvetica Condensed"/>
              </a:rPr>
              <a:t>Acteurs</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DSI (qui ?)</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RSSI</a:t>
            </a:r>
            <a:endParaRPr lang="fr-FR" sz="2200" spc="-1" strike="noStrike">
              <a:solidFill>
                <a:srgbClr val="000000"/>
              </a:solidFill>
              <a:uFill>
                <a:solidFill>
                  <a:srgbClr val="ffffff"/>
                </a:solidFill>
              </a:uFill>
              <a:latin typeface="Calibri"/>
            </a:endParaRPr>
          </a:p>
          <a:p>
            <a:pPr marL="114480">
              <a:lnSpc>
                <a:spcPct val="100000"/>
              </a:lnSpc>
            </a:pPr>
            <a:r>
              <a:rPr lang="fr-FR" sz="2200" spc="-1" strike="noStrike">
                <a:solidFill>
                  <a:srgbClr val="000000"/>
                </a:solidFill>
                <a:uFill>
                  <a:solidFill>
                    <a:srgbClr val="ffffff"/>
                  </a:solidFill>
                </a:uFill>
                <a:latin typeface="Calibri"/>
              </a:rPr>
              <a:t>Archiviste</a:t>
            </a:r>
            <a:endParaRPr lang="fr-FR" sz="2200" spc="-1" strike="noStrike">
              <a:solidFill>
                <a:srgbClr val="000000"/>
              </a:solidFill>
              <a:uFill>
                <a:solidFill>
                  <a:srgbClr val="ffffff"/>
                </a:solidFill>
              </a:uFill>
              <a:latin typeface="Calibri"/>
            </a:endParaRPr>
          </a:p>
        </p:txBody>
      </p:sp>
      <p:sp>
        <p:nvSpPr>
          <p:cNvPr id="153" name="CustomShape 3"/>
          <p:cNvSpPr/>
          <p:nvPr/>
        </p:nvSpPr>
        <p:spPr>
          <a:xfrm>
            <a:off x="4140000" y="1600200"/>
            <a:ext cx="4114440" cy="2188440"/>
          </a:xfrm>
          <a:prstGeom prst="rect">
            <a:avLst/>
          </a:prstGeom>
          <a:noFill/>
          <a:ln w="28440">
            <a:solidFill>
              <a:schemeClr val="accent2"/>
            </a:solidFill>
            <a:round/>
          </a:ln>
        </p:spPr>
        <p:style>
          <a:lnRef idx="0"/>
          <a:fillRef idx="0"/>
          <a:effectRef idx="0"/>
          <a:fontRef idx="minor"/>
        </p:style>
        <p:txBody>
          <a:bodyPr/>
          <a:p>
            <a:pPr marL="114480" algn="ctr">
              <a:lnSpc>
                <a:spcPct val="100000"/>
              </a:lnSpc>
            </a:pPr>
            <a:r>
              <a:rPr lang="fr-FR" sz="2200" spc="-1" strike="noStrike">
                <a:solidFill>
                  <a:srgbClr val="005bd3"/>
                </a:solidFill>
                <a:uFill>
                  <a:solidFill>
                    <a:srgbClr val="ffffff"/>
                  </a:solidFill>
                </a:uFill>
                <a:latin typeface="Helvetica Condensed"/>
              </a:rPr>
              <a:t>Risques</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Piratage</a:t>
            </a: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Virus</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Indisponibilité - Panne d’électricité</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Anomalies – Erreur de version</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Perte de données</a:t>
            </a:r>
            <a:endParaRPr lang="fr-FR" sz="2200" spc="-1" strike="noStrike">
              <a:solidFill>
                <a:srgbClr val="000000"/>
              </a:solidFill>
              <a:uFill>
                <a:solidFill>
                  <a:srgbClr val="ffffff"/>
                </a:solidFill>
              </a:uFill>
              <a:latin typeface="Arial"/>
            </a:endParaRPr>
          </a:p>
        </p:txBody>
      </p:sp>
      <p:sp>
        <p:nvSpPr>
          <p:cNvPr id="154" name="CustomShape 4"/>
          <p:cNvSpPr/>
          <p:nvPr/>
        </p:nvSpPr>
        <p:spPr>
          <a:xfrm>
            <a:off x="261720" y="3298320"/>
            <a:ext cx="3610440" cy="1570320"/>
          </a:xfrm>
          <a:prstGeom prst="rect">
            <a:avLst/>
          </a:prstGeom>
          <a:noFill/>
          <a:ln w="28440">
            <a:solidFill>
              <a:schemeClr val="accent5"/>
            </a:solidFill>
            <a:round/>
          </a:ln>
        </p:spPr>
        <p:style>
          <a:lnRef idx="0"/>
          <a:fillRef idx="0"/>
          <a:effectRef idx="0"/>
          <a:fontRef idx="minor"/>
        </p:style>
        <p:txBody>
          <a:bodyPr/>
          <a:p>
            <a:pPr marL="114480" algn="ctr">
              <a:lnSpc>
                <a:spcPct val="100000"/>
              </a:lnSpc>
            </a:pPr>
            <a:r>
              <a:rPr lang="fr-FR" sz="2200" spc="-1" strike="noStrike">
                <a:solidFill>
                  <a:srgbClr val="e40059"/>
                </a:solidFill>
                <a:uFill>
                  <a:solidFill>
                    <a:srgbClr val="ffffff"/>
                  </a:solidFill>
                </a:uFill>
                <a:latin typeface="Helvetica Condensed"/>
              </a:rPr>
              <a:t>Outils</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Serveur</a:t>
            </a: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Stockage</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SAE</a:t>
            </a: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Anti-virus</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Coffre fort</a:t>
            </a:r>
            <a:r>
              <a:rPr lang="fr-FR" sz="2200" spc="-1" strike="noStrike">
                <a:solidFill>
                  <a:srgbClr val="000000"/>
                </a:solidFill>
                <a:uFill>
                  <a:solidFill>
                    <a:srgbClr val="ffffff"/>
                  </a:solidFill>
                </a:uFill>
                <a:latin typeface="Calibri"/>
              </a:rPr>
              <a:t>	</a:t>
            </a:r>
            <a:endParaRPr lang="fr-FR" sz="2200" spc="-1" strike="noStrike">
              <a:solidFill>
                <a:srgbClr val="000000"/>
              </a:solidFill>
              <a:uFill>
                <a:solidFill>
                  <a:srgbClr val="ffffff"/>
                </a:solidFill>
              </a:uFill>
              <a:latin typeface="Arial"/>
            </a:endParaRPr>
          </a:p>
        </p:txBody>
      </p:sp>
      <p:sp>
        <p:nvSpPr>
          <p:cNvPr id="155" name="CustomShape 5"/>
          <p:cNvSpPr/>
          <p:nvPr/>
        </p:nvSpPr>
        <p:spPr>
          <a:xfrm>
            <a:off x="4140000" y="4005000"/>
            <a:ext cx="4114440" cy="2692440"/>
          </a:xfrm>
          <a:prstGeom prst="rect">
            <a:avLst/>
          </a:prstGeom>
          <a:noFill/>
          <a:ln w="28440">
            <a:solidFill>
              <a:schemeClr val="accent2"/>
            </a:solidFill>
            <a:round/>
          </a:ln>
        </p:spPr>
        <p:style>
          <a:lnRef idx="0"/>
          <a:fillRef idx="0"/>
          <a:effectRef idx="0"/>
          <a:fontRef idx="minor"/>
        </p:style>
        <p:txBody>
          <a:bodyPr/>
          <a:p>
            <a:pPr marL="114480" algn="ctr">
              <a:lnSpc>
                <a:spcPct val="100000"/>
              </a:lnSpc>
            </a:pPr>
            <a:r>
              <a:rPr lang="fr-FR" sz="2200" spc="-1" strike="noStrike">
                <a:solidFill>
                  <a:srgbClr val="005bd3"/>
                </a:solidFill>
                <a:uFill>
                  <a:solidFill>
                    <a:srgbClr val="ffffff"/>
                  </a:solidFill>
                </a:uFill>
                <a:latin typeface="Helvetica Condensed"/>
              </a:rPr>
              <a:t>Solutions</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Mot de passe – Droits d’accès</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Cryptage</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Verrouillage</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Conservation- Formats pérennes</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Sauvegarde - Protection</a:t>
            </a:r>
            <a:endParaRPr lang="fr-FR" sz="2200" spc="-1" strike="noStrike">
              <a:solidFill>
                <a:srgbClr val="000000"/>
              </a:solidFill>
              <a:uFill>
                <a:solidFill>
                  <a:srgbClr val="ffffff"/>
                </a:solidFill>
              </a:uFill>
              <a:latin typeface="Arial"/>
            </a:endParaRPr>
          </a:p>
        </p:txBody>
      </p:sp>
      <p:sp>
        <p:nvSpPr>
          <p:cNvPr id="156" name="CustomShape 6"/>
          <p:cNvSpPr/>
          <p:nvPr/>
        </p:nvSpPr>
        <p:spPr>
          <a:xfrm>
            <a:off x="261720" y="5026320"/>
            <a:ext cx="3610440" cy="1570320"/>
          </a:xfrm>
          <a:prstGeom prst="rect">
            <a:avLst/>
          </a:prstGeom>
          <a:noFill/>
          <a:ln w="28440">
            <a:solidFill>
              <a:schemeClr val="accent5"/>
            </a:solidFill>
            <a:round/>
          </a:ln>
        </p:spPr>
        <p:style>
          <a:lnRef idx="0"/>
          <a:fillRef idx="0"/>
          <a:effectRef idx="0"/>
          <a:fontRef idx="minor"/>
        </p:style>
        <p:txBody>
          <a:bodyPr/>
          <a:p>
            <a:pPr marL="114480" algn="ctr">
              <a:lnSpc>
                <a:spcPct val="100000"/>
              </a:lnSpc>
            </a:pPr>
            <a:r>
              <a:rPr lang="fr-FR" sz="2200" spc="-1" strike="noStrike">
                <a:solidFill>
                  <a:srgbClr val="e40059"/>
                </a:solidFill>
                <a:uFill>
                  <a:solidFill>
                    <a:srgbClr val="ffffff"/>
                  </a:solidFill>
                </a:uFill>
                <a:latin typeface="Helvetica Condensed"/>
              </a:rPr>
              <a:t>Enjeux</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Pérennité</a:t>
            </a:r>
            <a:r>
              <a:rPr lang="fr-FR" sz="2200" spc="-1" strike="noStrike">
                <a:solidFill>
                  <a:srgbClr val="000000"/>
                </a:solidFill>
                <a:uFill>
                  <a:solidFill>
                    <a:srgbClr val="ffffff"/>
                  </a:solidFill>
                </a:uFill>
                <a:latin typeface="Calibri"/>
              </a:rPr>
              <a:t>	</a:t>
            </a:r>
            <a:r>
              <a:rPr lang="fr-FR" sz="2200" spc="-1" strike="noStrike">
                <a:solidFill>
                  <a:srgbClr val="000000"/>
                </a:solidFill>
                <a:uFill>
                  <a:solidFill>
                    <a:srgbClr val="ffffff"/>
                  </a:solidFill>
                </a:uFill>
                <a:latin typeface="Calibri"/>
              </a:rPr>
              <a:t>Lisibilité</a:t>
            </a:r>
            <a:endParaRPr lang="fr-FR" sz="2200" spc="-1" strike="noStrike">
              <a:solidFill>
                <a:srgbClr val="000000"/>
              </a:solidFill>
              <a:uFill>
                <a:solidFill>
                  <a:srgbClr val="ffffff"/>
                </a:solidFill>
              </a:uFill>
              <a:latin typeface="Arial"/>
            </a:endParaRPr>
          </a:p>
          <a:p>
            <a:pPr marL="114480">
              <a:lnSpc>
                <a:spcPct val="100000"/>
              </a:lnSpc>
            </a:pPr>
            <a:r>
              <a:rPr lang="fr-FR" sz="2200" spc="-1" strike="noStrike">
                <a:solidFill>
                  <a:srgbClr val="000000"/>
                </a:solidFill>
                <a:uFill>
                  <a:solidFill>
                    <a:srgbClr val="ffffff"/>
                  </a:solidFill>
                </a:uFill>
                <a:latin typeface="Calibri"/>
              </a:rPr>
              <a:t>Intégrité des données / supports</a:t>
            </a:r>
            <a:endParaRPr lang="fr-FR" sz="2200" spc="-1" strike="noStrike">
              <a:solidFill>
                <a:srgbClr val="000000"/>
              </a:solidFill>
              <a:uFill>
                <a:solidFill>
                  <a:srgbClr val="ffffff"/>
                </a:solidFill>
              </a:uFill>
              <a:latin typeface="Arial"/>
            </a:endParaRPr>
          </a:p>
        </p:txBody>
      </p:sp>
      <p:sp>
        <p:nvSpPr>
          <p:cNvPr id="157" name="TextShape 7"/>
          <p:cNvSpPr txBox="1"/>
          <p:nvPr/>
        </p:nvSpPr>
        <p:spPr>
          <a:xfrm>
            <a:off x="8531640" y="5649120"/>
            <a:ext cx="548280" cy="396000"/>
          </a:xfrm>
          <a:prstGeom prst="rect">
            <a:avLst/>
          </a:prstGeom>
          <a:noFill/>
          <a:ln>
            <a:noFill/>
          </a:ln>
        </p:spPr>
        <p:txBody>
          <a:bodyPr lIns="0" rIns="0" tIns="0" bIns="0" anchor="ctr"/>
          <a:p>
            <a:pPr algn="ctr">
              <a:lnSpc>
                <a:spcPct val="100000"/>
              </a:lnSpc>
            </a:pPr>
            <a:fld id="{3DB9EEBC-2745-4A5D-883C-EEDA1EC27123}"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8" name="TextShape 1"/>
          <p:cNvSpPr txBox="1"/>
          <p:nvPr/>
        </p:nvSpPr>
        <p:spPr>
          <a:xfrm>
            <a:off x="457200" y="274680"/>
            <a:ext cx="7619760" cy="1142640"/>
          </a:xfrm>
          <a:prstGeom prst="rect">
            <a:avLst/>
          </a:prstGeom>
          <a:noFill/>
          <a:ln>
            <a:noFill/>
          </a:ln>
        </p:spPr>
        <p:txBody>
          <a:bodyPr anchor="ctr"/>
          <a:p>
            <a:pPr>
              <a:lnSpc>
                <a:spcPct val="100000"/>
              </a:lnSpc>
            </a:pPr>
            <a:r>
              <a:rPr lang="fr-FR" sz="4000" spc="-97" strike="noStrike">
                <a:solidFill>
                  <a:srgbClr val="666666"/>
                </a:solidFill>
                <a:uFill>
                  <a:solidFill>
                    <a:srgbClr val="ffffff"/>
                  </a:solidFill>
                </a:uFill>
                <a:latin typeface="Cambria"/>
              </a:rPr>
              <a:t>Risques sur les archives numériques</a:t>
            </a:r>
            <a:endParaRPr lang="fr-FR" sz="1800" spc="-1" strike="noStrike">
              <a:solidFill>
                <a:srgbClr val="000000"/>
              </a:solidFill>
              <a:uFill>
                <a:solidFill>
                  <a:srgbClr val="ffffff"/>
                </a:solidFill>
              </a:uFill>
              <a:latin typeface="Calibri"/>
            </a:endParaRPr>
          </a:p>
        </p:txBody>
      </p:sp>
      <p:sp>
        <p:nvSpPr>
          <p:cNvPr id="159" name="TextShape 2"/>
          <p:cNvSpPr txBox="1"/>
          <p:nvPr/>
        </p:nvSpPr>
        <p:spPr>
          <a:xfrm>
            <a:off x="457200" y="1600200"/>
            <a:ext cx="7619760" cy="4996800"/>
          </a:xfrm>
          <a:prstGeom prst="rect">
            <a:avLst/>
          </a:prstGeom>
          <a:noFill/>
          <a:ln>
            <a:noFill/>
          </a:ln>
        </p:spPr>
        <p:txBody>
          <a:bodyPr/>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Collecte</a:t>
            </a:r>
            <a:r>
              <a:rPr lang="fr-FR" sz="22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Entrée d’archives infectées</a:t>
            </a:r>
            <a:r>
              <a:rPr lang="fr-FR" sz="20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Entrée d’archives non fiables (contenu d’information / authenticité)</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Conservation</a:t>
            </a:r>
            <a:r>
              <a:rPr lang="fr-FR" sz="22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Perte de documents / données</a:t>
            </a:r>
            <a:r>
              <a:rPr lang="fr-FR" sz="20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Perte d’intégrité</a:t>
            </a:r>
            <a:r>
              <a:rPr lang="fr-FR" sz="20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Risques d’intrusion (interne ou externe)</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Classement</a:t>
            </a:r>
            <a:r>
              <a:rPr lang="fr-FR" sz="22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Importance des métadonnées pour garantir l’intelligibilité des données</a:t>
            </a:r>
            <a:r>
              <a:rPr lang="fr-FR" sz="20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Nommage – consignes de classement</a:t>
            </a:r>
            <a:endParaRPr lang="fr-FR" sz="2200" spc="-1" strike="noStrike">
              <a:solidFill>
                <a:srgbClr val="000000"/>
              </a:solidFill>
              <a:uFill>
                <a:solidFill>
                  <a:srgbClr val="ffffff"/>
                </a:solidFill>
              </a:uFill>
              <a:latin typeface="Calibri"/>
            </a:endParaRPr>
          </a:p>
          <a:p>
            <a:pPr marL="343080" indent="-228240">
              <a:lnSpc>
                <a:spcPct val="100000"/>
              </a:lnSpc>
              <a:buClr>
                <a:srgbClr val="ff388c"/>
              </a:buClr>
              <a:buFont typeface="Arial"/>
              <a:buChar char="•"/>
            </a:pPr>
            <a:r>
              <a:rPr lang="fr-FR" sz="2200" spc="-1" strike="noStrike">
                <a:solidFill>
                  <a:srgbClr val="000000"/>
                </a:solidFill>
                <a:uFill>
                  <a:solidFill>
                    <a:srgbClr val="ffffff"/>
                  </a:solidFill>
                </a:uFill>
                <a:latin typeface="Calibri"/>
              </a:rPr>
              <a:t>Communication</a:t>
            </a:r>
            <a:r>
              <a:rPr lang="fr-FR" sz="22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Divulgation d’informations non communicables</a:t>
            </a:r>
            <a:r>
              <a:rPr lang="fr-FR" sz="2000" spc="-1" strike="noStrike">
                <a:solidFill>
                  <a:srgbClr val="000000"/>
                </a:solidFill>
                <a:uFill>
                  <a:solidFill>
                    <a:srgbClr val="ffffff"/>
                  </a:solidFill>
                </a:uFill>
                <a:latin typeface="Calibri"/>
              </a:rPr>
              <a:t>
</a:t>
            </a:r>
            <a:r>
              <a:rPr lang="fr-FR" sz="2000" spc="-1" strike="noStrike">
                <a:solidFill>
                  <a:srgbClr val="000000"/>
                </a:solidFill>
                <a:uFill>
                  <a:solidFill>
                    <a:srgbClr val="ffffff"/>
                  </a:solidFill>
                </a:uFill>
                <a:latin typeface="Calibri"/>
              </a:rPr>
              <a:t>Impossibilité d’accéder aux données (ex : panne)</a:t>
            </a:r>
            <a:endParaRPr lang="fr-FR" sz="2200" spc="-1" strike="noStrike">
              <a:solidFill>
                <a:srgbClr val="000000"/>
              </a:solidFill>
              <a:uFill>
                <a:solidFill>
                  <a:srgbClr val="ffffff"/>
                </a:solidFill>
              </a:uFill>
              <a:latin typeface="Calibri"/>
            </a:endParaRPr>
          </a:p>
        </p:txBody>
      </p:sp>
      <p:sp>
        <p:nvSpPr>
          <p:cNvPr id="160" name="TextShape 3"/>
          <p:cNvSpPr txBox="1"/>
          <p:nvPr/>
        </p:nvSpPr>
        <p:spPr>
          <a:xfrm>
            <a:off x="8531640" y="5649120"/>
            <a:ext cx="548280" cy="396000"/>
          </a:xfrm>
          <a:prstGeom prst="rect">
            <a:avLst/>
          </a:prstGeom>
          <a:noFill/>
          <a:ln>
            <a:noFill/>
          </a:ln>
        </p:spPr>
        <p:txBody>
          <a:bodyPr lIns="0" rIns="0" tIns="0" bIns="0" anchor="ctr"/>
          <a:p>
            <a:pPr algn="ctr">
              <a:lnSpc>
                <a:spcPct val="100000"/>
              </a:lnSpc>
            </a:pPr>
            <a:fld id="{5FB13E1C-7F65-4C10-BAA3-71FB7FD8011B}" type="slidenum">
              <a:rPr lang="fr-FR" sz="1800" spc="-1" strike="noStrike">
                <a:solidFill>
                  <a:srgbClr val="ffffff"/>
                </a:solidFill>
                <a:uFill>
                  <a:solidFill>
                    <a:srgbClr val="ffffff"/>
                  </a:solidFill>
                </a:uFill>
                <a:latin typeface="Calibri"/>
              </a:rPr>
              <a:t>&lt;numéro&gt;</a:t>
            </a:fld>
            <a:endParaRPr lang="fr-FR" sz="1400" spc="-1" strike="noStrike">
              <a:solidFill>
                <a:srgbClr val="000000"/>
              </a:solidFill>
              <a:uFill>
                <a:solidFill>
                  <a:srgbClr val="ffffff"/>
                </a:solidFill>
              </a:uFill>
              <a:latin typeface="Times New Roman"/>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Adjacency</Template>
  <TotalTime>561</TotalTime>
  <Application>LibreOffice/5.0.6.3.0$Windows_x86 LibreOffice_project/fe46e5b82646505d0acf84e14cef05527e401d3b</Application>
  <Paragraphs>364</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2015-12-05T21:31:18Z</dcterms:created>
  <dc:creator>SENAME Céline</dc:creator>
  <dc:language>fr-FR</dc:language>
  <cp:lastModifiedBy>SENAME Céline</cp:lastModifiedBy>
  <cp:lastPrinted>2015-12-16T06:30:57Z</cp:lastPrinted>
  <dcterms:modified xsi:type="dcterms:W3CDTF">2015-12-16T11:42:25Z</dcterms:modified>
  <cp:revision>48</cp:revision>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ContentTypeId">
    <vt:lpwstr>0x0101005AA88D4CDFE6FA469CEF5F519142824A</vt:lpwstr>
  </property>
  <property fmtid="{D5CDD505-2E9C-101B-9397-08002B2CF9AE}" pid="4" name="HiddenSlides">
    <vt:i4>0</vt:i4>
  </property>
  <property fmtid="{D5CDD505-2E9C-101B-9397-08002B2CF9AE}" pid="5" name="HyperlinksChanged">
    <vt:bool>0</vt:bool>
  </property>
  <property fmtid="{D5CDD505-2E9C-101B-9397-08002B2CF9AE}" pid="6" name="IsMyDocuments">
    <vt:bool>1</vt:bool>
  </property>
  <property fmtid="{D5CDD505-2E9C-101B-9397-08002B2CF9AE}" pid="7" name="LinksUpToDate">
    <vt:bool>0</vt:bool>
  </property>
  <property fmtid="{D5CDD505-2E9C-101B-9397-08002B2CF9AE}" pid="8" name="MMClips">
    <vt:i4>0</vt:i4>
  </property>
  <property fmtid="{D5CDD505-2E9C-101B-9397-08002B2CF9AE}" pid="9" name="Notes">
    <vt:i4>0</vt:i4>
  </property>
  <property fmtid="{D5CDD505-2E9C-101B-9397-08002B2CF9AE}" pid="10" name="PresentationFormat">
    <vt:lpwstr>Affichage à l'écran (4:3)</vt:lpwstr>
  </property>
  <property fmtid="{D5CDD505-2E9C-101B-9397-08002B2CF9AE}" pid="11" name="ScaleCrop">
    <vt:bool>0</vt:bool>
  </property>
  <property fmtid="{D5CDD505-2E9C-101B-9397-08002B2CF9AE}" pid="12" name="ShareDoc">
    <vt:bool>0</vt:bool>
  </property>
  <property fmtid="{D5CDD505-2E9C-101B-9397-08002B2CF9AE}" pid="13" name="Slides">
    <vt:i4>49</vt:i4>
  </property>
</Properties>
</file>